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4"/>
  </p:notesMasterIdLst>
  <p:sldIdLst>
    <p:sldId id="256" r:id="rId2"/>
    <p:sldId id="313" r:id="rId3"/>
    <p:sldId id="258" r:id="rId4"/>
    <p:sldId id="259" r:id="rId5"/>
    <p:sldId id="290" r:id="rId6"/>
    <p:sldId id="312" r:id="rId7"/>
    <p:sldId id="325" r:id="rId8"/>
    <p:sldId id="262" r:id="rId9"/>
    <p:sldId id="292" r:id="rId10"/>
    <p:sldId id="294" r:id="rId11"/>
    <p:sldId id="291" r:id="rId12"/>
    <p:sldId id="293" r:id="rId13"/>
    <p:sldId id="308" r:id="rId14"/>
    <p:sldId id="267" r:id="rId15"/>
    <p:sldId id="268" r:id="rId16"/>
    <p:sldId id="310" r:id="rId17"/>
    <p:sldId id="269" r:id="rId18"/>
    <p:sldId id="270" r:id="rId19"/>
    <p:sldId id="272" r:id="rId20"/>
    <p:sldId id="296" r:id="rId21"/>
    <p:sldId id="275" r:id="rId22"/>
    <p:sldId id="297" r:id="rId23"/>
    <p:sldId id="298" r:id="rId24"/>
    <p:sldId id="300" r:id="rId25"/>
    <p:sldId id="301" r:id="rId26"/>
    <p:sldId id="303" r:id="rId27"/>
    <p:sldId id="299" r:id="rId28"/>
    <p:sldId id="302" r:id="rId29"/>
    <p:sldId id="323" r:id="rId30"/>
    <p:sldId id="314" r:id="rId31"/>
    <p:sldId id="311" r:id="rId32"/>
    <p:sldId id="304" r:id="rId33"/>
    <p:sldId id="317" r:id="rId34"/>
    <p:sldId id="316" r:id="rId35"/>
    <p:sldId id="318" r:id="rId36"/>
    <p:sldId id="319" r:id="rId37"/>
    <p:sldId id="306" r:id="rId38"/>
    <p:sldId id="324" r:id="rId39"/>
    <p:sldId id="307" r:id="rId40"/>
    <p:sldId id="320" r:id="rId41"/>
    <p:sldId id="321" r:id="rId42"/>
    <p:sldId id="322" r:id="rId43"/>
    <p:sldId id="276" r:id="rId44"/>
    <p:sldId id="278" r:id="rId45"/>
    <p:sldId id="280" r:id="rId46"/>
    <p:sldId id="281" r:id="rId47"/>
    <p:sldId id="282" r:id="rId48"/>
    <p:sldId id="283" r:id="rId49"/>
    <p:sldId id="286" r:id="rId50"/>
    <p:sldId id="287" r:id="rId51"/>
    <p:sldId id="288" r:id="rId52"/>
    <p:sldId id="289" r:id="rId53"/>
    <p:sldId id="264" r:id="rId54"/>
    <p:sldId id="265" r:id="rId55"/>
    <p:sldId id="266" r:id="rId56"/>
    <p:sldId id="260" r:id="rId57"/>
    <p:sldId id="261" r:id="rId58"/>
    <p:sldId id="273" r:id="rId59"/>
    <p:sldId id="271" r:id="rId60"/>
    <p:sldId id="284" r:id="rId61"/>
    <p:sldId id="285" r:id="rId62"/>
    <p:sldId id="279" r:id="rId63"/>
  </p:sldIdLst>
  <p:sldSz cx="9144000" cy="5143500" type="screen16x9"/>
  <p:notesSz cx="6858000" cy="9144000"/>
  <p:embeddedFontLst>
    <p:embeddedFont>
      <p:font typeface="Arial Narrow" panose="020B0604020202020204" pitchFamily="34" charset="0"/>
      <p:regular r:id="rId65"/>
      <p:bold r:id="rId66"/>
      <p:italic r:id="rId67"/>
      <p:boldItalic r:id="rId68"/>
    </p:embeddedFont>
    <p:embeddedFont>
      <p:font typeface="Calibri" panose="020F0502020204030204" pitchFamily="34" charset="0"/>
      <p:regular r:id="rId69"/>
      <p:bold r:id="rId70"/>
      <p:italic r:id="rId71"/>
      <p:boldItalic r:id="rId7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806"/>
    <p:restoredTop sz="94763"/>
  </p:normalViewPr>
  <p:slideViewPr>
    <p:cSldViewPr snapToGrid="0">
      <p:cViewPr varScale="1">
        <p:scale>
          <a:sx n="193" d="100"/>
          <a:sy n="193" d="100"/>
        </p:scale>
        <p:origin x="512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2.fntdata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69" Type="http://schemas.openxmlformats.org/officeDocument/2006/relationships/font" Target="fonts/font5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6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1.fntdata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font" Target="fonts/font7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jpeg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518067a559_1_7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518067a559_1_7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18067a559_1_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18067a559_1_6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a2be553f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5a2be553f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18067a559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518067a559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a2be553fc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5a2be553fc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a2be553fc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5a2be553fc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8953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5a440a122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5a440a122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5a3618033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5a3618033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83844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5a3618033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5a3618033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5a2be553fc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5a2be553fc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5a2be553fc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5a2be553fc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a2be553fc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a2be553fc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a2be553fc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a2be553fc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18067a559_1_6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18067a559_1_6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5a3618033a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5a3618033a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574027592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574027592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574027592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574027592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5a3618033a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5a3618033a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518067a559_1_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518067a559_1_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18067a559_1_6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18067a559_1_6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a2be553f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a2be553f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18067a559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18067a559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a2be553fc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a2be553fc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a2be553fc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a2be553fc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18067a559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18067a559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5a2be553fc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5a2be553fc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5a2be553fc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5a2be553fc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518067a559_1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518067a559_1_6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 - probes definiting CD4T and granulocyte cells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C- heatmap for multiple aged samples for probes from B, ordered by estimated granulocyte percentage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D- can reconstruct patterns of the two sample note by arrows in C using weighted averages of cell specific probes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518067a559_1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518067a559_1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5a3618033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5a3618033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a2be553fc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a2be553fc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8298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a2be553fc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a2be553fc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48144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a2be553fc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a2be553fc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09122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a2be553fc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a2be553fc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2460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a2be553fc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5a2be553fc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www.dropbox.com/s/08x02j79er3lgjq/Screenshot%202016-04-22%2018.02.43.png?dl=0" TargetMode="Externa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jp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0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3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A Whirlwind tour of (Hydroxy)Methylation Analysis</a:t>
            </a:r>
            <a:endParaRPr sz="2400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79717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54D13-C46E-1443-89F7-0898151CF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RRHP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94F868-EAF2-8E41-97E7-F070749136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033472" cy="3416400"/>
          </a:xfrm>
        </p:spPr>
        <p:txBody>
          <a:bodyPr/>
          <a:lstStyle/>
          <a:p>
            <a:r>
              <a:rPr lang="en-US" dirty="0"/>
              <a:t>Reduced Representation Hydroxymethylation Profiling</a:t>
            </a:r>
          </a:p>
          <a:p>
            <a:r>
              <a:rPr lang="en-US" dirty="0"/>
              <a:t>“</a:t>
            </a:r>
            <a:r>
              <a:rPr lang="en-US" dirty="0" err="1"/>
              <a:t>MspI</a:t>
            </a:r>
            <a:r>
              <a:rPr lang="en-US" dirty="0"/>
              <a:t> protection assay”</a:t>
            </a:r>
          </a:p>
          <a:p>
            <a:r>
              <a:rPr lang="en-US" dirty="0"/>
              <a:t>Cheap</a:t>
            </a:r>
          </a:p>
          <a:p>
            <a:r>
              <a:rPr lang="en-US" dirty="0"/>
              <a:t>Semi-quantitative</a:t>
            </a:r>
          </a:p>
          <a:p>
            <a:endParaRPr lang="en-US" dirty="0"/>
          </a:p>
        </p:txBody>
      </p:sp>
      <p:pic>
        <p:nvPicPr>
          <p:cNvPr id="6" name="Picture 5" descr="A screenshot of text&#10;&#10;Description automatically generated">
            <a:extLst>
              <a:ext uri="{FF2B5EF4-FFF2-40B4-BE49-F238E27FC236}">
                <a16:creationId xmlns:a16="http://schemas.microsoft.com/office/drawing/2014/main" id="{AB2074B9-29D1-AF45-A93A-1554AEAB99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36" t="12013" r="24352" b="60243"/>
          <a:stretch/>
        </p:blipFill>
        <p:spPr>
          <a:xfrm>
            <a:off x="4345172" y="1017725"/>
            <a:ext cx="4647492" cy="33381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1A79B5-8C26-044F-99A1-2A8A9FC9AB31}"/>
              </a:ext>
            </a:extLst>
          </p:cNvPr>
          <p:cNvSpPr txBox="1"/>
          <p:nvPr/>
        </p:nvSpPr>
        <p:spPr>
          <a:xfrm>
            <a:off x="74950" y="4698475"/>
            <a:ext cx="51491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 err="1"/>
              <a:t>Petterson</a:t>
            </a:r>
            <a:r>
              <a:rPr lang="en-US" sz="800" i="1" dirty="0"/>
              <a:t> et al. RRHP: a tag-based approach for 5-hydroxymethylcytosine mapping at single-site resolution. Genome Biol. 2014 Sep 24;15(9):456.</a:t>
            </a:r>
          </a:p>
        </p:txBody>
      </p:sp>
    </p:spTree>
    <p:extLst>
      <p:ext uri="{BB962C8B-B14F-4D97-AF65-F5344CB8AC3E}">
        <p14:creationId xmlns:p14="http://schemas.microsoft.com/office/powerpoint/2010/main" val="2906885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54D13-C46E-1443-89F7-0898151CF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Assays - TAB-seq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94F868-EAF2-8E41-97E7-F070749136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</p:spPr>
        <p:txBody>
          <a:bodyPr/>
          <a:lstStyle/>
          <a:p>
            <a:r>
              <a:rPr lang="en-US" dirty="0"/>
              <a:t>Tet-assisted bisulfite sequencing</a:t>
            </a:r>
          </a:p>
          <a:p>
            <a:r>
              <a:rPr lang="en-US" dirty="0"/>
              <a:t>Can only know 5mC levels by subtraction</a:t>
            </a:r>
          </a:p>
          <a:p>
            <a:r>
              <a:rPr lang="en-US" dirty="0"/>
              <a:t>good if you only want 5hMC levels</a:t>
            </a:r>
          </a:p>
          <a:p>
            <a:r>
              <a:rPr lang="en-US" dirty="0"/>
              <a:t>expensive</a:t>
            </a:r>
          </a:p>
        </p:txBody>
      </p:sp>
      <p:pic>
        <p:nvPicPr>
          <p:cNvPr id="13" name="Picture 12" descr="A close up of a map&#10;&#10;Description automatically generated">
            <a:extLst>
              <a:ext uri="{FF2B5EF4-FFF2-40B4-BE49-F238E27FC236}">
                <a16:creationId xmlns:a16="http://schemas.microsoft.com/office/drawing/2014/main" id="{143EC54E-DB0C-A44A-89F7-990699FD5A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020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1FA928E-24A1-754D-A937-91480F5DD04D}"/>
              </a:ext>
            </a:extLst>
          </p:cNvPr>
          <p:cNvSpPr/>
          <p:nvPr/>
        </p:nvSpPr>
        <p:spPr>
          <a:xfrm>
            <a:off x="0" y="4897279"/>
            <a:ext cx="580158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i="1" dirty="0"/>
              <a:t>Yu et al.. Base-resolution analysis of 5-hydroxymethylcytosine in the mammalian genome. Cell. 2012 Jun 8;149(6):1368-80</a:t>
            </a:r>
          </a:p>
        </p:txBody>
      </p:sp>
    </p:spTree>
    <p:extLst>
      <p:ext uri="{BB962C8B-B14F-4D97-AF65-F5344CB8AC3E}">
        <p14:creationId xmlns:p14="http://schemas.microsoft.com/office/powerpoint/2010/main" val="3330848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54D13-C46E-1443-89F7-0898151CF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Assays - OXBS-seq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94F868-EAF2-8E41-97E7-F070749136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247858" cy="3416400"/>
          </a:xfrm>
        </p:spPr>
        <p:txBody>
          <a:bodyPr/>
          <a:lstStyle/>
          <a:p>
            <a:r>
              <a:rPr lang="en-US" dirty="0"/>
              <a:t>Oxidative bisulfite treatment</a:t>
            </a:r>
          </a:p>
          <a:p>
            <a:r>
              <a:rPr lang="en-US" dirty="0"/>
              <a:t>Can only know 5hMC levels by subtraction</a:t>
            </a:r>
          </a:p>
          <a:p>
            <a:pPr lvl="1"/>
            <a:r>
              <a:rPr lang="en-US" dirty="0"/>
              <a:t>bisulfite seq and oxidative bisulfite seq done in parallel on same sample</a:t>
            </a:r>
          </a:p>
          <a:p>
            <a:r>
              <a:rPr lang="en-US" dirty="0"/>
              <a:t>expensive</a:t>
            </a:r>
          </a:p>
          <a:p>
            <a:pPr lvl="1"/>
            <a:endParaRPr lang="en-US" dirty="0"/>
          </a:p>
        </p:txBody>
      </p:sp>
      <p:pic>
        <p:nvPicPr>
          <p:cNvPr id="7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ACA79FD8-C9CE-624C-8642-851AF75E0D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3273"/>
          <a:stretch/>
        </p:blipFill>
        <p:spPr>
          <a:xfrm>
            <a:off x="4559558" y="1297882"/>
            <a:ext cx="4272742" cy="31255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A33547-9B19-6340-8713-06C9426CF26E}"/>
              </a:ext>
            </a:extLst>
          </p:cNvPr>
          <p:cNvSpPr txBox="1"/>
          <p:nvPr/>
        </p:nvSpPr>
        <p:spPr>
          <a:xfrm>
            <a:off x="0" y="4804946"/>
            <a:ext cx="68879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/>
              <a:t>Booth et al. Oxidative bisulfite sequencing of 5-methylcytosine and 5-hydroxymethylcytosine. Nat </a:t>
            </a:r>
            <a:r>
              <a:rPr lang="en-US" sz="800" i="1" dirty="0" err="1"/>
              <a:t>Protoc</a:t>
            </a:r>
            <a:r>
              <a:rPr lang="en-US" sz="800" i="1" dirty="0"/>
              <a:t>. 2013 Oct;8(10):1841-51</a:t>
            </a:r>
          </a:p>
        </p:txBody>
      </p:sp>
    </p:spTree>
    <p:extLst>
      <p:ext uri="{BB962C8B-B14F-4D97-AF65-F5344CB8AC3E}">
        <p14:creationId xmlns:p14="http://schemas.microsoft.com/office/powerpoint/2010/main" val="2664763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89963-95AD-FD41-A13A-8ABF8D988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OXBS-seq experiment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25770C-4F67-B44F-BE65-1F807A5DF6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Whole genome </a:t>
            </a:r>
            <a:r>
              <a:rPr lang="en-US" b="1" dirty="0"/>
              <a:t>OXBS-seq</a:t>
            </a:r>
          </a:p>
          <a:p>
            <a:r>
              <a:rPr lang="en-US" dirty="0" err="1"/>
              <a:t>Occiptal</a:t>
            </a:r>
            <a:r>
              <a:rPr lang="en-US" dirty="0"/>
              <a:t> and frontal lobe material from controls and Alzheimer’s patients</a:t>
            </a:r>
          </a:p>
          <a:p>
            <a:endParaRPr lang="en-US" dirty="0"/>
          </a:p>
          <a:p>
            <a:r>
              <a:rPr lang="en-US" dirty="0"/>
              <a:t>Run with CEGX </a:t>
            </a:r>
            <a:r>
              <a:rPr lang="en-US" dirty="0" err="1"/>
              <a:t>Trumethyl</a:t>
            </a:r>
            <a:r>
              <a:rPr lang="en-US" dirty="0"/>
              <a:t> kit</a:t>
            </a:r>
          </a:p>
          <a:p>
            <a:endParaRPr lang="en-US" dirty="0"/>
          </a:p>
          <a:p>
            <a:pPr marL="114300" indent="0">
              <a:buNone/>
            </a:pPr>
            <a:endParaRPr lang="en-US" sz="1000" i="1" dirty="0"/>
          </a:p>
          <a:p>
            <a:pPr marL="114300" indent="0">
              <a:buNone/>
            </a:pPr>
            <a:endParaRPr lang="en-US" sz="1000" i="1" dirty="0"/>
          </a:p>
          <a:p>
            <a:pPr marL="114300" indent="0">
              <a:buNone/>
            </a:pPr>
            <a:endParaRPr lang="en-US" sz="1000" i="1" dirty="0"/>
          </a:p>
          <a:p>
            <a:pPr marL="114300" indent="0">
              <a:buNone/>
            </a:pPr>
            <a:endParaRPr lang="en-US" sz="1000" i="1" dirty="0"/>
          </a:p>
          <a:p>
            <a:pPr marL="114300" indent="0">
              <a:buNone/>
            </a:pPr>
            <a:endParaRPr lang="en-US" sz="1000" i="1" dirty="0"/>
          </a:p>
          <a:p>
            <a:pPr marL="114300" indent="0">
              <a:buNone/>
            </a:pPr>
            <a:endParaRPr lang="en-US" sz="1000" i="1" dirty="0"/>
          </a:p>
          <a:p>
            <a:pPr marL="114300" indent="0">
              <a:buNone/>
            </a:pPr>
            <a:r>
              <a:rPr lang="en-US" sz="1000" i="1" dirty="0" err="1"/>
              <a:t>Fetahu</a:t>
            </a:r>
            <a:r>
              <a:rPr lang="en-US" sz="1000" i="1" dirty="0"/>
              <a:t> IS, Ma D, </a:t>
            </a:r>
            <a:r>
              <a:rPr lang="en-US" sz="1000" i="1" dirty="0" err="1"/>
              <a:t>Rabidou</a:t>
            </a:r>
            <a:r>
              <a:rPr lang="en-US" sz="1000" i="1" dirty="0"/>
              <a:t> K, Argueta C, Smith M, Liu H, Wu F, Shi YG. Epigenetic signatures of methylated DNA cytosine in Alzheimer's disease. </a:t>
            </a:r>
          </a:p>
          <a:p>
            <a:pPr marL="114300" indent="0">
              <a:buNone/>
            </a:pPr>
            <a:r>
              <a:rPr lang="en-US" sz="1000" i="1" dirty="0"/>
              <a:t>Sci Adv. 2019 Aug 28;5(8):eaaw2880.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4932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Quality metrics – base sequence content</a:t>
            </a:r>
            <a:endParaRPr dirty="0"/>
          </a:p>
        </p:txBody>
      </p:sp>
      <p:pic>
        <p:nvPicPr>
          <p:cNvPr id="3074" name="Picture 2" descr="Per base sequence content">
            <a:extLst>
              <a:ext uri="{FF2B5EF4-FFF2-40B4-BE49-F238E27FC236}">
                <a16:creationId xmlns:a16="http://schemas.microsoft.com/office/drawing/2014/main" id="{F9F13DD4-4094-9F43-B083-5AE7CCA20B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700" y="2235886"/>
            <a:ext cx="4014135" cy="2199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Per base sequence content">
            <a:extLst>
              <a:ext uri="{FF2B5EF4-FFF2-40B4-BE49-F238E27FC236}">
                <a16:creationId xmlns:a16="http://schemas.microsoft.com/office/drawing/2014/main" id="{A0BEBE62-024A-2545-B576-A6A9A9566E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262" y="2308034"/>
            <a:ext cx="4014136" cy="2199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2D03530-50A1-7C4F-BC9F-03D982ED3BC2}"/>
              </a:ext>
            </a:extLst>
          </p:cNvPr>
          <p:cNvSpPr txBox="1"/>
          <p:nvPr/>
        </p:nvSpPr>
        <p:spPr>
          <a:xfrm>
            <a:off x="502170" y="1703607"/>
            <a:ext cx="8130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Bisulfite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9BA238-286E-3D4A-A907-3FCCD6977C77}"/>
              </a:ext>
            </a:extLst>
          </p:cNvPr>
          <p:cNvSpPr txBox="1"/>
          <p:nvPr/>
        </p:nvSpPr>
        <p:spPr>
          <a:xfrm>
            <a:off x="4482060" y="1694827"/>
            <a:ext cx="11705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Oxy-bisulfite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958890-49FF-A941-A91E-7432AE269C9D}"/>
              </a:ext>
            </a:extLst>
          </p:cNvPr>
          <p:cNvSpPr txBox="1"/>
          <p:nvPr/>
        </p:nvSpPr>
        <p:spPr>
          <a:xfrm>
            <a:off x="-14158" y="0"/>
            <a:ext cx="1032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OXBS-seq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Quality </a:t>
            </a:r>
            <a:r>
              <a:rPr lang="en" dirty="0"/>
              <a:t>metrics - bisulfite conversion rate</a:t>
            </a:r>
            <a:endParaRPr dirty="0"/>
          </a:p>
        </p:txBody>
      </p:sp>
      <p:grpSp>
        <p:nvGrpSpPr>
          <p:cNvPr id="152" name="Google Shape;152;p25"/>
          <p:cNvGrpSpPr/>
          <p:nvPr/>
        </p:nvGrpSpPr>
        <p:grpSpPr>
          <a:xfrm>
            <a:off x="5252375" y="1299250"/>
            <a:ext cx="3497400" cy="1999875"/>
            <a:chOff x="5646600" y="1005850"/>
            <a:chExt cx="3497400" cy="1999875"/>
          </a:xfrm>
        </p:grpSpPr>
        <p:pic>
          <p:nvPicPr>
            <p:cNvPr id="153" name="Google Shape;153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813075" y="1178234"/>
              <a:ext cx="2840826" cy="182749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4" name="Google Shape;154;p25"/>
            <p:cNvSpPr txBox="1"/>
            <p:nvPr/>
          </p:nvSpPr>
          <p:spPr>
            <a:xfrm>
              <a:off x="5646600" y="1005850"/>
              <a:ext cx="3497400" cy="44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low cytosine content on OT strand</a:t>
              </a: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" name="Google Shape;155;p25"/>
          <p:cNvGrpSpPr/>
          <p:nvPr/>
        </p:nvGrpSpPr>
        <p:grpSpPr>
          <a:xfrm>
            <a:off x="370325" y="1180900"/>
            <a:ext cx="4833300" cy="2236575"/>
            <a:chOff x="403325" y="929650"/>
            <a:chExt cx="4833300" cy="2236575"/>
          </a:xfrm>
        </p:grpSpPr>
        <p:pic>
          <p:nvPicPr>
            <p:cNvPr id="156" name="Google Shape;156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03325" y="1314172"/>
              <a:ext cx="3949550" cy="16346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7" name="Google Shape;157;p25"/>
            <p:cNvSpPr/>
            <p:nvPr/>
          </p:nvSpPr>
          <p:spPr>
            <a:xfrm>
              <a:off x="3013796" y="1213525"/>
              <a:ext cx="1338900" cy="1952700"/>
            </a:xfrm>
            <a:prstGeom prst="rect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5"/>
            <p:cNvSpPr txBox="1"/>
            <p:nvPr/>
          </p:nvSpPr>
          <p:spPr>
            <a:xfrm>
              <a:off x="403325" y="929650"/>
              <a:ext cx="4833300" cy="30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Low CHH and CHB methylation</a:t>
              </a:r>
              <a:endParaRPr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5BD61F7-B750-2F47-AB19-928593FB9F48}"/>
              </a:ext>
            </a:extLst>
          </p:cNvPr>
          <p:cNvSpPr txBox="1"/>
          <p:nvPr/>
        </p:nvSpPr>
        <p:spPr>
          <a:xfrm>
            <a:off x="-14158" y="0"/>
            <a:ext cx="1032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OXBS-seq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15E27-A030-EE44-AB02-B490122C9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CEGX controls – conversion</a:t>
            </a:r>
          </a:p>
        </p:txBody>
      </p:sp>
      <p:pic>
        <p:nvPicPr>
          <p:cNvPr id="2050" name="Picture 2" descr="CEGX Conversion Summary">
            <a:extLst>
              <a:ext uri="{FF2B5EF4-FFF2-40B4-BE49-F238E27FC236}">
                <a16:creationId xmlns:a16="http://schemas.microsoft.com/office/drawing/2014/main" id="{F9234CDD-BF00-C846-84C2-3A5F4266D9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744" y="2053651"/>
            <a:ext cx="3650106" cy="2737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EGX Conversion Summary">
            <a:extLst>
              <a:ext uri="{FF2B5EF4-FFF2-40B4-BE49-F238E27FC236}">
                <a16:creationId xmlns:a16="http://schemas.microsoft.com/office/drawing/2014/main" id="{AD8301D3-89CB-A146-A77D-2BD67EC13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2060" y="2053651"/>
            <a:ext cx="3721308" cy="2790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4AA4F85-63BA-0646-ACFD-2C2D37172741}"/>
              </a:ext>
            </a:extLst>
          </p:cNvPr>
          <p:cNvSpPr txBox="1"/>
          <p:nvPr/>
        </p:nvSpPr>
        <p:spPr>
          <a:xfrm>
            <a:off x="502170" y="1703607"/>
            <a:ext cx="8130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Bisulfite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36E614-95B5-E542-8EC1-7681BD0A8054}"/>
              </a:ext>
            </a:extLst>
          </p:cNvPr>
          <p:cNvSpPr txBox="1"/>
          <p:nvPr/>
        </p:nvSpPr>
        <p:spPr>
          <a:xfrm>
            <a:off x="4482060" y="1694827"/>
            <a:ext cx="11705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Oxy-bisulfite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1E94E9-FE81-F94D-B88E-78E6B81CB5ED}"/>
              </a:ext>
            </a:extLst>
          </p:cNvPr>
          <p:cNvSpPr txBox="1"/>
          <p:nvPr/>
        </p:nvSpPr>
        <p:spPr>
          <a:xfrm>
            <a:off x="-14158" y="0"/>
            <a:ext cx="1032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OXBS-seq</a:t>
            </a:r>
          </a:p>
        </p:txBody>
      </p:sp>
    </p:spTree>
    <p:extLst>
      <p:ext uri="{BB962C8B-B14F-4D97-AF65-F5344CB8AC3E}">
        <p14:creationId xmlns:p14="http://schemas.microsoft.com/office/powerpoint/2010/main" val="41497902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Preprocessing - trimming</a:t>
            </a:r>
            <a:endParaRPr dirty="0"/>
          </a:p>
        </p:txBody>
      </p:sp>
      <p:sp>
        <p:nvSpPr>
          <p:cNvPr id="168" name="Google Shape;168;p26"/>
          <p:cNvSpPr txBox="1"/>
          <p:nvPr/>
        </p:nvSpPr>
        <p:spPr>
          <a:xfrm>
            <a:off x="395274" y="1206050"/>
            <a:ext cx="3838795" cy="38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Usual reasons to trim</a:t>
            </a:r>
            <a:endParaRPr u="sng" dirty="0"/>
          </a:p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" dirty="0"/>
              <a:t>Remove adapters</a:t>
            </a:r>
            <a:endParaRPr dirty="0"/>
          </a:p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" dirty="0"/>
              <a:t>Remove low quality sequences</a:t>
            </a:r>
            <a:endParaRPr dirty="0"/>
          </a:p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" dirty="0"/>
              <a:t>Remove primer biased sequences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Novel reasons to trim</a:t>
            </a:r>
            <a:endParaRPr u="sng" dirty="0"/>
          </a:p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" dirty="0"/>
              <a:t>5` bisulfite conversion failure bias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M-bias plots can help diagnose issues</a:t>
            </a:r>
            <a:endParaRPr b="1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0C6FBF-A39A-CA48-A7D8-2E30AAC91C32}"/>
              </a:ext>
            </a:extLst>
          </p:cNvPr>
          <p:cNvSpPr txBox="1"/>
          <p:nvPr/>
        </p:nvSpPr>
        <p:spPr>
          <a:xfrm>
            <a:off x="-14158" y="0"/>
            <a:ext cx="1032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OXBS-seq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M-bias plots</a:t>
            </a:r>
            <a:endParaRPr/>
          </a:p>
        </p:txBody>
      </p:sp>
      <p:sp>
        <p:nvSpPr>
          <p:cNvPr id="175" name="Google Shape;175;p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Expect consistent methylation levels regardless of base position on read</a:t>
            </a:r>
            <a:endParaRPr/>
          </a:p>
        </p:txBody>
      </p:sp>
      <p:pic>
        <p:nvPicPr>
          <p:cNvPr id="176" name="Google Shape;176;p27"/>
          <p:cNvPicPr preferRelativeResize="0"/>
          <p:nvPr/>
        </p:nvPicPr>
        <p:blipFill rotWithShape="1">
          <a:blip r:embed="rId3">
            <a:alphaModFix/>
          </a:blip>
          <a:srcRect t="3309" r="50326"/>
          <a:stretch/>
        </p:blipFill>
        <p:spPr>
          <a:xfrm>
            <a:off x="2178622" y="1875183"/>
            <a:ext cx="3201761" cy="305749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62B9CD3-8D37-4B46-8459-71A683325BE8}"/>
              </a:ext>
            </a:extLst>
          </p:cNvPr>
          <p:cNvSpPr txBox="1"/>
          <p:nvPr/>
        </p:nvSpPr>
        <p:spPr>
          <a:xfrm>
            <a:off x="-14158" y="0"/>
            <a:ext cx="1032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OXBS-seq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Alignment</a:t>
            </a:r>
            <a:endParaRPr/>
          </a:p>
        </p:txBody>
      </p:sp>
      <p:pic>
        <p:nvPicPr>
          <p:cNvPr id="190" name="Google Shape;190;p29"/>
          <p:cNvPicPr preferRelativeResize="0"/>
          <p:nvPr/>
        </p:nvPicPr>
        <p:blipFill rotWithShape="1">
          <a:blip r:embed="rId3">
            <a:alphaModFix/>
          </a:blip>
          <a:srcRect b="24568"/>
          <a:stretch/>
        </p:blipFill>
        <p:spPr>
          <a:xfrm>
            <a:off x="2042559" y="1143775"/>
            <a:ext cx="4834928" cy="372053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27D8118-60D7-2E43-A62A-7F25F607A33E}"/>
              </a:ext>
            </a:extLst>
          </p:cNvPr>
          <p:cNvSpPr txBox="1"/>
          <p:nvPr/>
        </p:nvSpPr>
        <p:spPr>
          <a:xfrm>
            <a:off x="-14158" y="0"/>
            <a:ext cx="1032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OXBS-seq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E0A38D6E-8DBD-4ECA-9BCE-10EB97F98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45F6DB4F-B291-44A9-A5B2-D2B44F9D07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/>
          <a:lstStyle/>
          <a:p>
            <a:r>
              <a:rPr lang="en-US" dirty="0"/>
              <a:t>Intro to DNA methylation</a:t>
            </a:r>
          </a:p>
          <a:p>
            <a:pPr lvl="1">
              <a:spcBef>
                <a:spcPts val="0"/>
              </a:spcBef>
            </a:pPr>
            <a:r>
              <a:rPr lang="en-US" sz="1200" dirty="0"/>
              <a:t>Why and where </a:t>
            </a:r>
          </a:p>
          <a:p>
            <a:pPr lvl="1">
              <a:spcBef>
                <a:spcPts val="0"/>
              </a:spcBef>
            </a:pPr>
            <a:r>
              <a:rPr lang="en-US" sz="1200" dirty="0"/>
              <a:t>Assay</a:t>
            </a:r>
          </a:p>
          <a:p>
            <a:r>
              <a:rPr lang="en-US" dirty="0"/>
              <a:t>Hydroxymethylation</a:t>
            </a:r>
          </a:p>
          <a:p>
            <a:pPr lvl="1">
              <a:spcBef>
                <a:spcPts val="0"/>
              </a:spcBef>
            </a:pPr>
            <a:r>
              <a:rPr lang="en-US" sz="1200" dirty="0"/>
              <a:t>What and why</a:t>
            </a:r>
          </a:p>
          <a:p>
            <a:pPr lvl="1">
              <a:spcBef>
                <a:spcPts val="0"/>
              </a:spcBef>
            </a:pPr>
            <a:r>
              <a:rPr lang="en-US" sz="1200" dirty="0"/>
              <a:t>Assays (affinity, TAB-seq, OXBS-seq, RRHP)</a:t>
            </a:r>
          </a:p>
          <a:p>
            <a:r>
              <a:rPr lang="en-US" dirty="0"/>
              <a:t>An example OXBS-seq experiment</a:t>
            </a:r>
          </a:p>
          <a:p>
            <a:pPr lvl="1">
              <a:spcBef>
                <a:spcPts val="0"/>
              </a:spcBef>
            </a:pPr>
            <a:r>
              <a:rPr lang="en-US" sz="1200" dirty="0"/>
              <a:t>QC</a:t>
            </a:r>
          </a:p>
          <a:p>
            <a:pPr lvl="1">
              <a:spcBef>
                <a:spcPts val="0"/>
              </a:spcBef>
            </a:pPr>
            <a:r>
              <a:rPr lang="en-US" sz="1200" dirty="0"/>
              <a:t>Alignment</a:t>
            </a:r>
          </a:p>
          <a:p>
            <a:pPr lvl="1">
              <a:spcBef>
                <a:spcPts val="0"/>
              </a:spcBef>
            </a:pPr>
            <a:r>
              <a:rPr lang="en-US" sz="1200" dirty="0"/>
              <a:t>Quantitating</a:t>
            </a:r>
          </a:p>
          <a:p>
            <a:pPr lvl="1">
              <a:spcBef>
                <a:spcPts val="0"/>
              </a:spcBef>
            </a:pPr>
            <a:r>
              <a:rPr lang="en-US" sz="1200" dirty="0"/>
              <a:t>Modeling</a:t>
            </a:r>
          </a:p>
          <a:p>
            <a:r>
              <a:rPr lang="en-US" dirty="0"/>
              <a:t>An example RRHP experiment</a:t>
            </a:r>
          </a:p>
          <a:p>
            <a:pPr lvl="1">
              <a:spcBef>
                <a:spcPts val="0"/>
              </a:spcBef>
            </a:pPr>
            <a:r>
              <a:rPr lang="en-US" dirty="0"/>
              <a:t>Relating to gene expression?</a:t>
            </a:r>
          </a:p>
          <a:p>
            <a:pPr lvl="1"/>
            <a:endParaRPr lang="en-US" dirty="0"/>
          </a:p>
          <a:p>
            <a:pPr lvl="1">
              <a:spcBef>
                <a:spcPts val="0"/>
              </a:spcBef>
            </a:pPr>
            <a:endParaRPr lang="en-US" dirty="0"/>
          </a:p>
          <a:p>
            <a:pPr lvl="1">
              <a:spcBef>
                <a:spcPts val="0"/>
              </a:spcBef>
            </a:pPr>
            <a:endParaRPr lang="en-US" dirty="0"/>
          </a:p>
          <a:p>
            <a:pPr lvl="1"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3962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Choice of Aligner</a:t>
            </a:r>
            <a:endParaRPr dirty="0"/>
          </a:p>
        </p:txBody>
      </p:sp>
      <p:sp>
        <p:nvSpPr>
          <p:cNvPr id="189" name="Google Shape;189;p29"/>
          <p:cNvSpPr txBox="1">
            <a:spLocks noGrp="1"/>
          </p:cNvSpPr>
          <p:nvPr>
            <p:ph type="body" idx="1"/>
          </p:nvPr>
        </p:nvSpPr>
        <p:spPr>
          <a:xfrm>
            <a:off x="311700" y="1000075"/>
            <a:ext cx="4575600" cy="39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 b="1" u="sng" dirty="0">
              <a:solidFill>
                <a:schemeClr val="dk1"/>
              </a:solidFill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US" sz="1100" b="1" u="sng" dirty="0" err="1">
                <a:solidFill>
                  <a:schemeClr val="dk1"/>
                </a:solidFill>
              </a:rPr>
              <a:t>Bismark</a:t>
            </a:r>
            <a:r>
              <a:rPr lang="en-US" sz="1100" b="1" u="sng" dirty="0">
                <a:solidFill>
                  <a:schemeClr val="dk1"/>
                </a:solidFill>
              </a:rPr>
              <a:t> </a:t>
            </a:r>
          </a:p>
          <a:p>
            <a:pPr lvl="0" indent="-304800">
              <a:lnSpc>
                <a:spcPct val="100000"/>
              </a:lnSpc>
              <a:spcBef>
                <a:spcPts val="600"/>
              </a:spcBef>
              <a:buSzPts val="1200"/>
            </a:pPr>
            <a:r>
              <a:rPr lang="en-US" sz="1100" dirty="0">
                <a:solidFill>
                  <a:schemeClr val="dk1"/>
                </a:solidFill>
              </a:rPr>
              <a:t>Standard used in field</a:t>
            </a:r>
          </a:p>
          <a:p>
            <a:pPr lvl="0" indent="-304800">
              <a:lnSpc>
                <a:spcPct val="100000"/>
              </a:lnSpc>
              <a:spcBef>
                <a:spcPts val="600"/>
              </a:spcBef>
              <a:buSzPts val="1200"/>
            </a:pPr>
            <a:r>
              <a:rPr lang="en-US" sz="1100" dirty="0">
                <a:solidFill>
                  <a:schemeClr val="dk1"/>
                </a:solidFill>
              </a:rPr>
              <a:t>Slower but accurate</a:t>
            </a:r>
          </a:p>
          <a:p>
            <a:pPr lvl="0" indent="-304800">
              <a:lnSpc>
                <a:spcPct val="100000"/>
              </a:lnSpc>
              <a:spcBef>
                <a:spcPts val="600"/>
              </a:spcBef>
              <a:buSzPts val="1200"/>
            </a:pPr>
            <a:r>
              <a:rPr lang="en-US" sz="1100" dirty="0">
                <a:solidFill>
                  <a:schemeClr val="dk1"/>
                </a:solidFill>
              </a:rPr>
              <a:t>Well supported</a:t>
            </a:r>
          </a:p>
          <a:p>
            <a:pPr indent="-304800">
              <a:lnSpc>
                <a:spcPct val="100000"/>
              </a:lnSpc>
              <a:spcBef>
                <a:spcPts val="600"/>
              </a:spcBef>
              <a:buSzPts val="1200"/>
            </a:pPr>
            <a:r>
              <a:rPr lang="en-US" sz="1100" dirty="0">
                <a:solidFill>
                  <a:schemeClr val="dk1"/>
                </a:solidFill>
              </a:rPr>
              <a:t>Best compromise of accuracy, coverage and speed</a:t>
            </a:r>
          </a:p>
          <a:p>
            <a:pPr marL="6350" lvl="0" indent="0">
              <a:lnSpc>
                <a:spcPct val="100000"/>
              </a:lnSpc>
              <a:spcBef>
                <a:spcPts val="1600"/>
              </a:spcBef>
              <a:buSzPts val="1200"/>
              <a:buNone/>
            </a:pPr>
            <a:r>
              <a:rPr lang="en-US" sz="1100" b="1" u="sng" dirty="0" err="1">
                <a:solidFill>
                  <a:schemeClr val="dk1"/>
                </a:solidFill>
              </a:rPr>
              <a:t>BSmap</a:t>
            </a:r>
            <a:endParaRPr lang="en-US" sz="1100" b="1" u="sng" dirty="0">
              <a:solidFill>
                <a:schemeClr val="dk1"/>
              </a:solidFill>
            </a:endParaRPr>
          </a:p>
          <a:p>
            <a:pPr lvl="0" indent="-304800">
              <a:lnSpc>
                <a:spcPct val="100000"/>
              </a:lnSpc>
              <a:spcBef>
                <a:spcPts val="600"/>
              </a:spcBef>
              <a:buSzPts val="1200"/>
            </a:pPr>
            <a:r>
              <a:rPr lang="en-US" sz="1100" dirty="0">
                <a:solidFill>
                  <a:schemeClr val="dk1"/>
                </a:solidFill>
              </a:rPr>
              <a:t>Higher mapping percentage</a:t>
            </a:r>
          </a:p>
          <a:p>
            <a:pPr lvl="0" indent="-304800">
              <a:lnSpc>
                <a:spcPct val="100000"/>
              </a:lnSpc>
              <a:spcBef>
                <a:spcPts val="600"/>
              </a:spcBef>
              <a:buSzPts val="1200"/>
            </a:pPr>
            <a:r>
              <a:rPr lang="en-US" sz="1100" dirty="0">
                <a:solidFill>
                  <a:schemeClr val="dk1"/>
                </a:solidFill>
              </a:rPr>
              <a:t>Faster</a:t>
            </a:r>
          </a:p>
          <a:p>
            <a:pPr indent="-304800">
              <a:lnSpc>
                <a:spcPct val="100000"/>
              </a:lnSpc>
              <a:spcBef>
                <a:spcPts val="600"/>
              </a:spcBef>
              <a:buSzPts val="1200"/>
            </a:pPr>
            <a:r>
              <a:rPr lang="en-US" sz="1100" dirty="0">
                <a:solidFill>
                  <a:schemeClr val="dk1"/>
                </a:solidFill>
              </a:rPr>
              <a:t>Lower coverage in bakeoffs</a:t>
            </a:r>
          </a:p>
          <a:p>
            <a:pPr lvl="0" indent="-304800">
              <a:lnSpc>
                <a:spcPct val="100000"/>
              </a:lnSpc>
              <a:spcBef>
                <a:spcPts val="600"/>
              </a:spcBef>
              <a:buSzPts val="1200"/>
            </a:pPr>
            <a:r>
              <a:rPr lang="en-US" sz="1100" dirty="0">
                <a:solidFill>
                  <a:schemeClr val="dk1"/>
                </a:solidFill>
              </a:rPr>
              <a:t>Didn’t handle paired reads well in our hands</a:t>
            </a:r>
          </a:p>
          <a:p>
            <a:pPr lvl="1" indent="-304800">
              <a:lnSpc>
                <a:spcPct val="100000"/>
              </a:lnSpc>
              <a:spcBef>
                <a:spcPts val="600"/>
              </a:spcBef>
              <a:buSzPts val="1200"/>
              <a:buChar char="●"/>
            </a:pPr>
            <a:r>
              <a:rPr lang="en-US" sz="1100" dirty="0">
                <a:solidFill>
                  <a:schemeClr val="dk1"/>
                </a:solidFill>
              </a:rPr>
              <a:t>Ignored outer-inner read parameters, mapping percentage dropped  to </a:t>
            </a:r>
            <a:r>
              <a:rPr lang="en-US" sz="1100" dirty="0" err="1">
                <a:solidFill>
                  <a:schemeClr val="dk1"/>
                </a:solidFill>
              </a:rPr>
              <a:t>Bismark‘s</a:t>
            </a:r>
            <a:r>
              <a:rPr lang="en-US" sz="1100" dirty="0">
                <a:solidFill>
                  <a:schemeClr val="dk1"/>
                </a:solidFill>
              </a:rPr>
              <a:t> when filtered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 b="1" u="sng" dirty="0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Aft>
                <a:spcPts val="0"/>
              </a:spcAft>
              <a:buSzPts val="1200"/>
              <a:buChar char="●"/>
            </a:pPr>
            <a:endParaRPr lang="en-US" sz="1100" dirty="0">
              <a:solidFill>
                <a:schemeClr val="dk1"/>
              </a:solidFill>
            </a:endParaRPr>
          </a:p>
          <a:p>
            <a:pPr lvl="1" indent="-304800">
              <a:lnSpc>
                <a:spcPct val="100000"/>
              </a:lnSpc>
              <a:spcBef>
                <a:spcPts val="0"/>
              </a:spcBef>
              <a:buSzPts val="1200"/>
              <a:buChar char="●"/>
            </a:pPr>
            <a:endParaRPr lang="en-US" sz="700" dirty="0">
              <a:solidFill>
                <a:schemeClr val="dk1"/>
              </a:solidFill>
            </a:endParaRPr>
          </a:p>
          <a:p>
            <a:pPr lvl="1" indent="-29845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ts val="1100"/>
              <a:buChar char="●"/>
            </a:pPr>
            <a:endParaRPr sz="700" dirty="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100" dirty="0">
              <a:solidFill>
                <a:schemeClr val="dk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998A18-99CF-514C-BF25-D9324E1EFB1B}"/>
              </a:ext>
            </a:extLst>
          </p:cNvPr>
          <p:cNvSpPr txBox="1"/>
          <p:nvPr/>
        </p:nvSpPr>
        <p:spPr>
          <a:xfrm>
            <a:off x="-14158" y="0"/>
            <a:ext cx="1032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OXBS-seq</a:t>
            </a:r>
          </a:p>
        </p:txBody>
      </p:sp>
    </p:spTree>
    <p:extLst>
      <p:ext uri="{BB962C8B-B14F-4D97-AF65-F5344CB8AC3E}">
        <p14:creationId xmlns:p14="http://schemas.microsoft.com/office/powerpoint/2010/main" val="11199372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Summarized alignment data</a:t>
            </a:r>
            <a:endParaRPr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2550162-D444-AC40-A779-0606E897E7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4374967"/>
              </p:ext>
            </p:extLst>
          </p:nvPr>
        </p:nvGraphicFramePr>
        <p:xfrm>
          <a:off x="417635" y="1282183"/>
          <a:ext cx="2400468" cy="3416292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420767">
                  <a:extLst>
                    <a:ext uri="{9D8B030D-6E8A-4147-A177-3AD203B41FA5}">
                      <a16:colId xmlns:a16="http://schemas.microsoft.com/office/drawing/2014/main" val="988350405"/>
                    </a:ext>
                  </a:extLst>
                </a:gridCol>
                <a:gridCol w="420767">
                  <a:extLst>
                    <a:ext uri="{9D8B030D-6E8A-4147-A177-3AD203B41FA5}">
                      <a16:colId xmlns:a16="http://schemas.microsoft.com/office/drawing/2014/main" val="2999765824"/>
                    </a:ext>
                  </a:extLst>
                </a:gridCol>
                <a:gridCol w="420767">
                  <a:extLst>
                    <a:ext uri="{9D8B030D-6E8A-4147-A177-3AD203B41FA5}">
                      <a16:colId xmlns:a16="http://schemas.microsoft.com/office/drawing/2014/main" val="1484177677"/>
                    </a:ext>
                  </a:extLst>
                </a:gridCol>
                <a:gridCol w="296633">
                  <a:extLst>
                    <a:ext uri="{9D8B030D-6E8A-4147-A177-3AD203B41FA5}">
                      <a16:colId xmlns:a16="http://schemas.microsoft.com/office/drawing/2014/main" val="3198292879"/>
                    </a:ext>
                  </a:extLst>
                </a:gridCol>
                <a:gridCol w="420767">
                  <a:extLst>
                    <a:ext uri="{9D8B030D-6E8A-4147-A177-3AD203B41FA5}">
                      <a16:colId xmlns:a16="http://schemas.microsoft.com/office/drawing/2014/main" val="2003601507"/>
                    </a:ext>
                  </a:extLst>
                </a:gridCol>
                <a:gridCol w="420767">
                  <a:extLst>
                    <a:ext uri="{9D8B030D-6E8A-4147-A177-3AD203B41FA5}">
                      <a16:colId xmlns:a16="http://schemas.microsoft.com/office/drawing/2014/main" val="228833899"/>
                    </a:ext>
                  </a:extLst>
                </a:gridCol>
              </a:tblGrid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chr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start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end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perc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C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T</a:t>
                      </a:r>
                      <a:endParaRPr lang="en-US" sz="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1433568312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10470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10470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418325295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10472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10472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1561719655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10485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10485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50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2880878816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10490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10490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2899968885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10494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10494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563630488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10498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10498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1143398116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10526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10526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2998097735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10543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10543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3908389771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10564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10564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2769033165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10572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10572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3554057492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10578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10578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4156152189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10580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10580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252041936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10590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10590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2642724855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13417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13417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1739323813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13644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13644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 dirty="0">
                          <a:effectLst/>
                        </a:rPr>
                        <a:t>100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596888504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15749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15749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271883302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15769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15769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476626369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15789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15789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191128362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15912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15912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2204981024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16059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16059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75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2367482303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16071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16071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80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3231077319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16083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16083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2264644021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16140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16140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93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25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69716897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16142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16142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93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26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1726677875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16243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16243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3659353370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16244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16244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73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873713322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17379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17379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2020584217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17407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17407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583460328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17452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17452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519345527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17453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17453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5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1820856474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17478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17478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100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121414785"/>
                  </a:ext>
                </a:extLst>
              </a:tr>
              <a:tr h="103524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17479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17479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67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4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 dirty="0">
                          <a:effectLst/>
                        </a:rPr>
                        <a:t>2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853" marR="4853" marT="4853" marB="0" anchor="b"/>
                </a:tc>
                <a:extLst>
                  <a:ext uri="{0D108BD9-81ED-4DB2-BD59-A6C34878D82A}">
                    <a16:rowId xmlns:a16="http://schemas.microsoft.com/office/drawing/2014/main" val="408462741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7138B61-6372-2A46-98A3-4397B68B8448}"/>
              </a:ext>
            </a:extLst>
          </p:cNvPr>
          <p:cNvSpPr txBox="1"/>
          <p:nvPr/>
        </p:nvSpPr>
        <p:spPr>
          <a:xfrm>
            <a:off x="3508130" y="1494693"/>
            <a:ext cx="5069016" cy="2893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Readout is:</a:t>
            </a:r>
          </a:p>
          <a:p>
            <a:r>
              <a:rPr lang="en-US" dirty="0"/>
              <a:t>Number of C’s (unconverted)</a:t>
            </a:r>
          </a:p>
          <a:p>
            <a:r>
              <a:rPr lang="en-US" dirty="0"/>
              <a:t>Number of T’s (converted)</a:t>
            </a:r>
          </a:p>
          <a:p>
            <a:endParaRPr lang="en-US" dirty="0"/>
          </a:p>
          <a:p>
            <a:r>
              <a:rPr lang="en-US" dirty="0"/>
              <a:t>Methylation level is a ratio of unconverted C’s over total reads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“Cytosine ratio”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C/(C+T)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“Beta value”</a:t>
            </a:r>
          </a:p>
          <a:p>
            <a:endParaRPr lang="en-US" dirty="0"/>
          </a:p>
          <a:p>
            <a:r>
              <a:rPr lang="en-US" dirty="0"/>
              <a:t>Beta is sometimes logit transformed for modeling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Log2(C/T)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“M value”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A66881-2841-8147-A7F5-5AF024361D10}"/>
              </a:ext>
            </a:extLst>
          </p:cNvPr>
          <p:cNvSpPr txBox="1"/>
          <p:nvPr/>
        </p:nvSpPr>
        <p:spPr>
          <a:xfrm>
            <a:off x="-14158" y="0"/>
            <a:ext cx="1032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OXBS-seq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Measuring hydroxymethylation</a:t>
            </a:r>
            <a:endParaRPr dirty="0"/>
          </a:p>
        </p:txBody>
      </p:sp>
      <p:sp>
        <p:nvSpPr>
          <p:cNvPr id="244" name="Google Shape;244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908693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 b="1" dirty="0"/>
              <a:t>To find the levels of hydroxymethylation: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 b="1" dirty="0"/>
              <a:t>BS = 5mC + 5hMC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 b="1" dirty="0"/>
              <a:t>OXBS = 5mC</a:t>
            </a: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 dirty="0"/>
              <a:t>(bisulfite cytosine ratio)  - (</a:t>
            </a:r>
            <a:r>
              <a:rPr lang="en" sz="1400" dirty="0" err="1"/>
              <a:t>oxybisulfite</a:t>
            </a:r>
            <a:r>
              <a:rPr lang="en" sz="1400" dirty="0"/>
              <a:t> cytosine ratio)</a:t>
            </a:r>
          </a:p>
        </p:txBody>
      </p:sp>
      <p:pic>
        <p:nvPicPr>
          <p:cNvPr id="5" name="Picture 4" descr="A picture containing clock&#10;&#10;Description automatically generated">
            <a:extLst>
              <a:ext uri="{FF2B5EF4-FFF2-40B4-BE49-F238E27FC236}">
                <a16:creationId xmlns:a16="http://schemas.microsoft.com/office/drawing/2014/main" id="{0D3C93E0-6ECC-254A-BB0D-C279CA5B88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3273"/>
          <a:stretch/>
        </p:blipFill>
        <p:spPr>
          <a:xfrm>
            <a:off x="5296698" y="1837113"/>
            <a:ext cx="3535602" cy="25863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EF89E1-1C84-E141-9482-51FC7817C10E}"/>
              </a:ext>
            </a:extLst>
          </p:cNvPr>
          <p:cNvSpPr txBox="1"/>
          <p:nvPr/>
        </p:nvSpPr>
        <p:spPr>
          <a:xfrm>
            <a:off x="-14158" y="0"/>
            <a:ext cx="1032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OXBS-seq</a:t>
            </a:r>
          </a:p>
        </p:txBody>
      </p:sp>
    </p:spTree>
    <p:extLst>
      <p:ext uri="{BB962C8B-B14F-4D97-AF65-F5344CB8AC3E}">
        <p14:creationId xmlns:p14="http://schemas.microsoft.com/office/powerpoint/2010/main" val="28952896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ACF9ACC6-4198-DE42-BDD4-3E373B3348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7725"/>
            <a:ext cx="9144000" cy="23099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BFF69C2-49F2-124E-801B-31853414415A}"/>
              </a:ext>
            </a:extLst>
          </p:cNvPr>
          <p:cNvSpPr txBox="1"/>
          <p:nvPr/>
        </p:nvSpPr>
        <p:spPr>
          <a:xfrm>
            <a:off x="311700" y="3527529"/>
            <a:ext cx="7614459" cy="1980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b="1" dirty="0"/>
              <a:t>Filter for &gt;10 read coverage in both samples</a:t>
            </a: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b="1" dirty="0"/>
              <a:t>Used ratio subtraction to measure 5hMC levels</a:t>
            </a: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b="1" dirty="0"/>
              <a:t>Used Fisher’s exact test to test if ratios significantly different</a:t>
            </a:r>
          </a:p>
          <a:p>
            <a:endParaRPr lang="en-US" dirty="0"/>
          </a:p>
        </p:txBody>
      </p:sp>
      <p:sp>
        <p:nvSpPr>
          <p:cNvPr id="10" name="Google Shape;243;p36">
            <a:extLst>
              <a:ext uri="{FF2B5EF4-FFF2-40B4-BE49-F238E27FC236}">
                <a16:creationId xmlns:a16="http://schemas.microsoft.com/office/drawing/2014/main" id="{678A9557-B175-3B44-82A5-1F5DFADF83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Measuring hydroxymethylation – our first pass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4A6B2B-C2C7-854C-82D3-459825EADEDB}"/>
              </a:ext>
            </a:extLst>
          </p:cNvPr>
          <p:cNvSpPr txBox="1"/>
          <p:nvPr/>
        </p:nvSpPr>
        <p:spPr>
          <a:xfrm>
            <a:off x="-14158" y="0"/>
            <a:ext cx="1032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OXBS-seq</a:t>
            </a:r>
          </a:p>
        </p:txBody>
      </p:sp>
    </p:spTree>
    <p:extLst>
      <p:ext uri="{BB962C8B-B14F-4D97-AF65-F5344CB8AC3E}">
        <p14:creationId xmlns:p14="http://schemas.microsoft.com/office/powerpoint/2010/main" val="25507303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BFF69C2-49F2-124E-801B-31853414415A}"/>
              </a:ext>
            </a:extLst>
          </p:cNvPr>
          <p:cNvSpPr txBox="1"/>
          <p:nvPr/>
        </p:nvSpPr>
        <p:spPr>
          <a:xfrm>
            <a:off x="473826" y="1672005"/>
            <a:ext cx="466801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>
              <a:buNone/>
            </a:pPr>
            <a:r>
              <a:rPr lang="en" b="1" dirty="0"/>
              <a:t>Subtraction of ratios can give negative numbers (”overshoot”)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" dirty="0"/>
              <a:t>doesn’t account for varying read depth in assays!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dirty="0"/>
              <a:t>In an OXBS-seq dataset - 17% of CpG sites captured by RRBS and </a:t>
            </a:r>
            <a:r>
              <a:rPr lang="en-US" dirty="0" err="1"/>
              <a:t>oxRRBS</a:t>
            </a:r>
            <a:r>
              <a:rPr lang="en-US" dirty="0"/>
              <a:t> experiments exhibited “overshoot” </a:t>
            </a:r>
          </a:p>
          <a:p>
            <a:pPr marL="0" lvl="0" indent="0">
              <a:buNone/>
            </a:pPr>
            <a:endParaRPr lang="en" b="1" dirty="0"/>
          </a:p>
          <a:p>
            <a:pPr marL="0" lvl="0" indent="0">
              <a:buNone/>
            </a:pPr>
            <a:r>
              <a:rPr lang="en" b="1" dirty="0"/>
              <a:t>MLML - </a:t>
            </a:r>
            <a:r>
              <a:rPr lang="en-US" b="1" dirty="0"/>
              <a:t>maximum likelihood methylation levels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estimate the % of </a:t>
            </a:r>
            <a:r>
              <a:rPr lang="en-US" dirty="0" err="1"/>
              <a:t>mC</a:t>
            </a:r>
            <a:r>
              <a:rPr lang="en-US" dirty="0"/>
              <a:t>, </a:t>
            </a:r>
            <a:r>
              <a:rPr lang="en-US" dirty="0" err="1"/>
              <a:t>hmC</a:t>
            </a:r>
            <a:r>
              <a:rPr lang="en-US" dirty="0"/>
              <a:t> and un-methylated for each site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gives a confidence value that can help discard problematic sites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Improved error rate at low coverage</a:t>
            </a:r>
          </a:p>
        </p:txBody>
      </p:sp>
      <p:sp>
        <p:nvSpPr>
          <p:cNvPr id="4" name="Google Shape;243;p36">
            <a:extLst>
              <a:ext uri="{FF2B5EF4-FFF2-40B4-BE49-F238E27FC236}">
                <a16:creationId xmlns:a16="http://schemas.microsoft.com/office/drawing/2014/main" id="{23ABAD59-A105-A147-9539-5E611ADF453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Measuring hydroxymethylation – better method</a:t>
            </a:r>
            <a:endParaRPr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C9858506-1048-8D4A-8296-A58D65C447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692"/>
          <a:stretch/>
        </p:blipFill>
        <p:spPr bwMode="auto">
          <a:xfrm>
            <a:off x="5141844" y="1727976"/>
            <a:ext cx="3879216" cy="1704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CBBDB33-5CB9-934E-939B-33F3D647C32A}"/>
              </a:ext>
            </a:extLst>
          </p:cNvPr>
          <p:cNvSpPr txBox="1"/>
          <p:nvPr/>
        </p:nvSpPr>
        <p:spPr>
          <a:xfrm>
            <a:off x="4656509" y="4650115"/>
            <a:ext cx="5009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Qu et al. MLML: consistent simultaneous estimates of DNA methylation and hydroxymethylation. Bioinformatics. 2013 Oct 15;29(20):2645-6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D5C79D-11F5-3345-BD7F-80C968A656E0}"/>
              </a:ext>
            </a:extLst>
          </p:cNvPr>
          <p:cNvSpPr txBox="1"/>
          <p:nvPr/>
        </p:nvSpPr>
        <p:spPr>
          <a:xfrm>
            <a:off x="-14158" y="0"/>
            <a:ext cx="1032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OXBS-seq</a:t>
            </a:r>
          </a:p>
        </p:txBody>
      </p:sp>
    </p:spTree>
    <p:extLst>
      <p:ext uri="{BB962C8B-B14F-4D97-AF65-F5344CB8AC3E}">
        <p14:creationId xmlns:p14="http://schemas.microsoft.com/office/powerpoint/2010/main" val="1034959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BFF69C2-49F2-124E-801B-31853414415A}"/>
              </a:ext>
            </a:extLst>
          </p:cNvPr>
          <p:cNvSpPr txBox="1"/>
          <p:nvPr/>
        </p:nvSpPr>
        <p:spPr>
          <a:xfrm>
            <a:off x="178903" y="920148"/>
            <a:ext cx="598335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Client e</a:t>
            </a:r>
            <a:r>
              <a:rPr lang="en" b="1" dirty="0" err="1"/>
              <a:t>xpected</a:t>
            </a:r>
            <a:r>
              <a:rPr lang="en" b="1" dirty="0"/>
              <a:t> ~4% of CpG sites to be “</a:t>
            </a:r>
            <a:r>
              <a:rPr lang="en" b="1" dirty="0" err="1"/>
              <a:t>hydroxymethylated</a:t>
            </a:r>
            <a:r>
              <a:rPr lang="en" b="1" dirty="0"/>
              <a:t>”</a:t>
            </a:r>
          </a:p>
          <a:p>
            <a:endParaRPr lang="en" b="1" dirty="0"/>
          </a:p>
          <a:p>
            <a:r>
              <a:rPr lang="en" b="1" dirty="0"/>
              <a:t>How do you define a “</a:t>
            </a:r>
            <a:r>
              <a:rPr lang="en" b="1" dirty="0" err="1"/>
              <a:t>hydroxymethylated</a:t>
            </a:r>
            <a:r>
              <a:rPr lang="en" b="1" dirty="0"/>
              <a:t>” site?</a:t>
            </a:r>
          </a:p>
          <a:p>
            <a:pPr marL="0" lvl="0" indent="0">
              <a:buNone/>
            </a:pPr>
            <a:endParaRPr lang="en" b="1" dirty="0"/>
          </a:p>
          <a:p>
            <a:pPr marL="342900" lvl="0" indent="-342900">
              <a:buFont typeface="+mj-lt"/>
              <a:buAutoNum type="arabicPeriod"/>
            </a:pPr>
            <a:r>
              <a:rPr lang="en" dirty="0"/>
              <a:t>Any particular CpG cytosine in t</a:t>
            </a:r>
            <a:r>
              <a:rPr lang="en-US" dirty="0"/>
              <a:t>he</a:t>
            </a:r>
            <a:r>
              <a:rPr lang="en" dirty="0"/>
              <a:t> data can be a mixture of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U</a:t>
            </a:r>
            <a:r>
              <a:rPr lang="en" dirty="0" err="1"/>
              <a:t>nmethylated</a:t>
            </a:r>
            <a:r>
              <a:rPr lang="en" dirty="0"/>
              <a:t>,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M</a:t>
            </a:r>
            <a:r>
              <a:rPr lang="en" dirty="0"/>
              <a:t>ethylated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H</a:t>
            </a:r>
            <a:r>
              <a:rPr lang="en" dirty="0" err="1"/>
              <a:t>ydroxymethylated</a:t>
            </a:r>
            <a:endParaRPr lang="en" dirty="0"/>
          </a:p>
          <a:p>
            <a:pPr marL="342900" lvl="0" indent="-342900">
              <a:buFont typeface="+mj-lt"/>
              <a:buAutoNum type="arabicPeriod" startAt="2"/>
            </a:pPr>
            <a:r>
              <a:rPr lang="en" dirty="0"/>
              <a:t>N</a:t>
            </a:r>
            <a:r>
              <a:rPr lang="en-US" dirty="0"/>
              <a:t>e</a:t>
            </a:r>
            <a:r>
              <a:rPr lang="en" dirty="0" err="1"/>
              <a:t>ither</a:t>
            </a:r>
            <a:r>
              <a:rPr lang="en" dirty="0"/>
              <a:t> bisulfite or oxidative treatment are 100% effective</a:t>
            </a:r>
          </a:p>
          <a:p>
            <a:pPr marL="342900" lvl="0" indent="-342900">
              <a:buFont typeface="+mj-lt"/>
              <a:buAutoNum type="arabicPeriod" startAt="2"/>
            </a:pPr>
            <a:endParaRPr lang="en" dirty="0"/>
          </a:p>
          <a:p>
            <a:pPr marL="0" lvl="0" indent="0">
              <a:buNone/>
            </a:pPr>
            <a:r>
              <a:rPr lang="en" b="1" dirty="0"/>
              <a:t>Cutoffs were informed by control probes included in assay</a:t>
            </a:r>
          </a:p>
          <a:p>
            <a:pPr marL="0" lvl="0" indent="0">
              <a:buNone/>
            </a:pPr>
            <a:endParaRPr lang="en" b="1" dirty="0"/>
          </a:p>
          <a:p>
            <a:pPr marL="0" lvl="0" indent="0">
              <a:buNone/>
            </a:pPr>
            <a:r>
              <a:rPr lang="en" dirty="0"/>
              <a:t>&gt;0.7 cytosine ratio in t</a:t>
            </a:r>
            <a:r>
              <a:rPr lang="en-US" dirty="0"/>
              <a:t>he</a:t>
            </a:r>
            <a:r>
              <a:rPr lang="en" dirty="0"/>
              <a:t> OX-B</a:t>
            </a:r>
            <a:r>
              <a:rPr lang="en-US" dirty="0"/>
              <a:t>s</a:t>
            </a:r>
            <a:r>
              <a:rPr lang="en" dirty="0"/>
              <a:t>seq assay (low end of conversion rate of 5hMC sites)</a:t>
            </a:r>
          </a:p>
          <a:p>
            <a:pPr marL="0" lvl="0" indent="0">
              <a:buNone/>
            </a:pPr>
            <a:r>
              <a:rPr lang="en" dirty="0"/>
              <a:t>&gt;0.3 difference in cytosine ratios between bisulfite and OX-bisulfite assays</a:t>
            </a:r>
          </a:p>
          <a:p>
            <a:pPr marL="0" lvl="0" indent="0">
              <a:buNone/>
            </a:pPr>
            <a:r>
              <a:rPr lang="en" dirty="0"/>
              <a:t> (i.e. majority 5hMC)</a:t>
            </a:r>
          </a:p>
          <a:p>
            <a:pPr marL="0" lvl="0" indent="0">
              <a:buNone/>
            </a:pPr>
            <a:endParaRPr lang="en" b="1" dirty="0"/>
          </a:p>
        </p:txBody>
      </p:sp>
      <p:sp>
        <p:nvSpPr>
          <p:cNvPr id="4" name="Google Shape;243;p36">
            <a:extLst>
              <a:ext uri="{FF2B5EF4-FFF2-40B4-BE49-F238E27FC236}">
                <a16:creationId xmlns:a16="http://schemas.microsoft.com/office/drawing/2014/main" id="{23ABAD59-A105-A147-9539-5E611ADF453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904" y="300900"/>
            <a:ext cx="9322571" cy="5207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Measuring hydroxymethylation – number of sites</a:t>
            </a:r>
            <a:endParaRPr dirty="0"/>
          </a:p>
        </p:txBody>
      </p:sp>
      <p:pic>
        <p:nvPicPr>
          <p:cNvPr id="2050" name="Picture 2" descr="CEGX Conversion Summary">
            <a:extLst>
              <a:ext uri="{FF2B5EF4-FFF2-40B4-BE49-F238E27FC236}">
                <a16:creationId xmlns:a16="http://schemas.microsoft.com/office/drawing/2014/main" id="{E06F2D0F-7152-CB4C-94CE-295817F9CE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068"/>
          <a:stretch/>
        </p:blipFill>
        <p:spPr bwMode="auto">
          <a:xfrm>
            <a:off x="6338327" y="1649896"/>
            <a:ext cx="2262335" cy="1305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EGX Conversion Summary">
            <a:extLst>
              <a:ext uri="{FF2B5EF4-FFF2-40B4-BE49-F238E27FC236}">
                <a16:creationId xmlns:a16="http://schemas.microsoft.com/office/drawing/2014/main" id="{75D94F89-89C1-C743-BBA5-D5575B15D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2428" y="3342604"/>
            <a:ext cx="2262336" cy="1696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7FBCCBB-8530-694B-8A49-9DE806D77591}"/>
              </a:ext>
            </a:extLst>
          </p:cNvPr>
          <p:cNvSpPr txBox="1"/>
          <p:nvPr/>
        </p:nvSpPr>
        <p:spPr>
          <a:xfrm>
            <a:off x="6977269" y="1417983"/>
            <a:ext cx="10326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OXBS-seq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C91365-0507-934F-81F0-E7A5AE8B542F}"/>
              </a:ext>
            </a:extLst>
          </p:cNvPr>
          <p:cNvSpPr txBox="1"/>
          <p:nvPr/>
        </p:nvSpPr>
        <p:spPr>
          <a:xfrm>
            <a:off x="6873653" y="3080994"/>
            <a:ext cx="7729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BS-seq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F9CF8C-637B-FC4B-8ED5-05C793264D76}"/>
              </a:ext>
            </a:extLst>
          </p:cNvPr>
          <p:cNvSpPr txBox="1"/>
          <p:nvPr/>
        </p:nvSpPr>
        <p:spPr>
          <a:xfrm>
            <a:off x="-14158" y="0"/>
            <a:ext cx="1032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OXBS-seq</a:t>
            </a:r>
          </a:p>
        </p:txBody>
      </p:sp>
    </p:spTree>
    <p:extLst>
      <p:ext uri="{BB962C8B-B14F-4D97-AF65-F5344CB8AC3E}">
        <p14:creationId xmlns:p14="http://schemas.microsoft.com/office/powerpoint/2010/main" val="26423547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D5D527-9B45-3C4D-9926-C5BFC46A32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2065" y="947066"/>
            <a:ext cx="4101274" cy="34164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Number of </a:t>
            </a:r>
            <a:r>
              <a:rPr lang="en-US" sz="1400" dirty="0" err="1"/>
              <a:t>hmC</a:t>
            </a:r>
            <a:r>
              <a:rPr lang="en-US" sz="1400" dirty="0"/>
              <a:t>:  38639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Number of </a:t>
            </a:r>
            <a:r>
              <a:rPr lang="en-US" sz="1400" dirty="0" err="1"/>
              <a:t>mC</a:t>
            </a:r>
            <a:r>
              <a:rPr lang="en-US" sz="1400" dirty="0"/>
              <a:t>: 2845193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 err="1"/>
              <a:t>hmC</a:t>
            </a:r>
            <a:r>
              <a:rPr lang="en-US" sz="1400" dirty="0"/>
              <a:t> = 1.339849 % of the total methylated</a:t>
            </a:r>
          </a:p>
          <a:p>
            <a:endParaRPr lang="en-US" dirty="0"/>
          </a:p>
        </p:txBody>
      </p:sp>
      <p:pic>
        <p:nvPicPr>
          <p:cNvPr id="5122" name="Picture 2">
            <a:hlinkClick r:id="rId2"/>
            <a:extLst>
              <a:ext uri="{FF2B5EF4-FFF2-40B4-BE49-F238E27FC236}">
                <a16:creationId xmlns:a16="http://schemas.microsoft.com/office/drawing/2014/main" id="{D4889E6A-03F4-AB47-8F77-F26975098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607" y="2054193"/>
            <a:ext cx="5452994" cy="3030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243;p36">
            <a:extLst>
              <a:ext uri="{FF2B5EF4-FFF2-40B4-BE49-F238E27FC236}">
                <a16:creationId xmlns:a16="http://schemas.microsoft.com/office/drawing/2014/main" id="{3EB79383-FB5B-9D4B-9302-E5DAD3C6D80A}"/>
              </a:ext>
            </a:extLst>
          </p:cNvPr>
          <p:cNvSpPr txBox="1">
            <a:spLocks/>
          </p:cNvSpPr>
          <p:nvPr/>
        </p:nvSpPr>
        <p:spPr>
          <a:xfrm>
            <a:off x="178904" y="300900"/>
            <a:ext cx="9322571" cy="520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Measuring hydroxymethylation – number of sites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BC6F01-6311-C144-B362-F747EFAE6F5A}"/>
              </a:ext>
            </a:extLst>
          </p:cNvPr>
          <p:cNvSpPr txBox="1"/>
          <p:nvPr/>
        </p:nvSpPr>
        <p:spPr>
          <a:xfrm>
            <a:off x="-14158" y="0"/>
            <a:ext cx="1032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OXBS-seq</a:t>
            </a:r>
          </a:p>
        </p:txBody>
      </p:sp>
    </p:spTree>
    <p:extLst>
      <p:ext uri="{BB962C8B-B14F-4D97-AF65-F5344CB8AC3E}">
        <p14:creationId xmlns:p14="http://schemas.microsoft.com/office/powerpoint/2010/main" val="29510721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08AE1-A2EE-2641-8933-EBC3EFA1F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models – incorporating replicates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907DB-DA94-B04D-9807-F2C178B491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8387457" cy="34164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linear regression of ratio ~ x.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100 reads cover a nucleotide is not statistically equivalent to the case when 2 reads cover a nucleotide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 err="1"/>
              <a:t>glm</a:t>
            </a:r>
            <a:r>
              <a:rPr lang="en-US" sz="1200" dirty="0"/>
              <a:t>() function in R with the binomial distribution with weights representing the covering reads.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200" i="1" dirty="0"/>
          </a:p>
          <a:p>
            <a:pPr marL="114300" indent="0">
              <a:buNone/>
            </a:pPr>
            <a:r>
              <a:rPr lang="en-US" sz="1000" i="1" dirty="0"/>
              <a:t>https://</a:t>
            </a:r>
            <a:r>
              <a:rPr lang="en-US" sz="1000" i="1" dirty="0" err="1"/>
              <a:t>mikelove.wordpress.com</a:t>
            </a:r>
            <a:r>
              <a:rPr lang="en-US" sz="1000" i="1" dirty="0"/>
              <a:t>/2013/09/02/binomial-</a:t>
            </a:r>
            <a:r>
              <a:rPr lang="en-US" sz="1000" i="1" dirty="0" err="1"/>
              <a:t>glm</a:t>
            </a:r>
            <a:r>
              <a:rPr lang="en-US" sz="1000" i="1" dirty="0"/>
              <a:t>-for-ratios-of-read-counts/</a:t>
            </a:r>
          </a:p>
          <a:p>
            <a:pPr marL="114300" indent="0">
              <a:buNone/>
            </a:pPr>
            <a:endParaRPr lang="en-US" sz="1200" b="1" dirty="0"/>
          </a:p>
          <a:p>
            <a:pPr marL="114300" indent="0">
              <a:buNone/>
            </a:pPr>
            <a:r>
              <a:rPr lang="en-US" sz="1200" b="1" dirty="0"/>
              <a:t>How to weight when we have two assays?</a:t>
            </a:r>
          </a:p>
          <a:p>
            <a:pPr marL="114300" indent="0">
              <a:buNone/>
            </a:pPr>
            <a:endParaRPr lang="en-US" sz="1200" b="1" dirty="0"/>
          </a:p>
          <a:p>
            <a:pPr marL="114300" indent="0">
              <a:buNone/>
            </a:pPr>
            <a:r>
              <a:rPr lang="en-US" sz="1200" b="1" dirty="0"/>
              <a:t>Conservative</a:t>
            </a:r>
          </a:p>
          <a:p>
            <a:pPr marL="114300" indent="0">
              <a:buNone/>
            </a:pPr>
            <a:r>
              <a:rPr lang="en-US" sz="1200" dirty="0"/>
              <a:t>- minimum number of reads between the assays</a:t>
            </a:r>
          </a:p>
          <a:p>
            <a:pPr marL="114300" indent="0">
              <a:buNone/>
            </a:pPr>
            <a:r>
              <a:rPr lang="en-US" sz="1200" b="1" dirty="0"/>
              <a:t>Liberal</a:t>
            </a:r>
          </a:p>
          <a:p>
            <a:pPr marL="114300" indent="0">
              <a:buNone/>
            </a:pPr>
            <a:r>
              <a:rPr lang="en-US" sz="1200" dirty="0"/>
              <a:t>- Mean number of reads between the assays</a:t>
            </a:r>
          </a:p>
          <a:p>
            <a:pPr marL="114300" indent="0">
              <a:buNone/>
            </a:pPr>
            <a:endParaRPr lang="en-US" sz="1200" i="1" dirty="0"/>
          </a:p>
          <a:p>
            <a:pPr marL="114300" indent="0">
              <a:buNone/>
            </a:pPr>
            <a:endParaRPr lang="en-US" sz="1200" i="1" dirty="0"/>
          </a:p>
          <a:p>
            <a:pPr marL="114300" indent="0">
              <a:buNone/>
            </a:pPr>
            <a:endParaRPr lang="en-US" sz="1200" dirty="0"/>
          </a:p>
          <a:p>
            <a:pPr marL="114300" indent="0">
              <a:buNone/>
            </a:pPr>
            <a:endParaRPr lang="en-US" sz="1200" i="1" dirty="0"/>
          </a:p>
          <a:p>
            <a:pPr marL="114300" indent="0">
              <a:buNone/>
            </a:pPr>
            <a:endParaRPr lang="en-US" sz="1200" i="1" dirty="0"/>
          </a:p>
          <a:p>
            <a:pPr marL="114300" indent="0">
              <a:buNone/>
            </a:pPr>
            <a:endParaRPr lang="en-US" sz="1200" i="1" dirty="0"/>
          </a:p>
          <a:p>
            <a:pPr marL="114300" indent="0">
              <a:buNone/>
            </a:pPr>
            <a:endParaRPr lang="en-US" sz="1200" i="1" dirty="0"/>
          </a:p>
          <a:p>
            <a:pPr marL="114300" indent="0">
              <a:buNone/>
            </a:pPr>
            <a:endParaRPr lang="en-US" sz="1200" i="1" dirty="0"/>
          </a:p>
          <a:p>
            <a:pPr marL="114300" indent="0">
              <a:buNone/>
            </a:pPr>
            <a:endParaRPr lang="en-US" sz="1200" i="1" dirty="0"/>
          </a:p>
          <a:p>
            <a:pPr marL="114300" indent="0">
              <a:buNone/>
            </a:pPr>
            <a:endParaRPr lang="en-US" sz="1200" i="1" dirty="0"/>
          </a:p>
          <a:p>
            <a:pPr marL="114300" indent="0">
              <a:buNone/>
            </a:pPr>
            <a:endParaRPr lang="en-US" sz="1200" i="1" dirty="0"/>
          </a:p>
          <a:p>
            <a:pPr marL="114300" indent="0">
              <a:buNone/>
            </a:pPr>
            <a:endParaRPr lang="en-US" sz="1200" i="1" dirty="0"/>
          </a:p>
          <a:p>
            <a:pPr marL="114300" indent="0">
              <a:buNone/>
            </a:pPr>
            <a:r>
              <a:rPr lang="en-US" sz="1200" i="1" dirty="0"/>
              <a:t>https://</a:t>
            </a:r>
            <a:r>
              <a:rPr lang="en-US" sz="1200" i="1" dirty="0" err="1"/>
              <a:t>mikelove.wordpress.com</a:t>
            </a:r>
            <a:r>
              <a:rPr lang="en-US" sz="1200" i="1" dirty="0"/>
              <a:t>/2013/09/02/binomial-</a:t>
            </a:r>
            <a:r>
              <a:rPr lang="en-US" sz="1200" i="1" dirty="0" err="1"/>
              <a:t>glm</a:t>
            </a:r>
            <a:r>
              <a:rPr lang="en-US" sz="1200" i="1" dirty="0"/>
              <a:t>-for-ratios-of-read-counts/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F7568D-42B6-9342-A510-0CFD5DD2A95B}"/>
              </a:ext>
            </a:extLst>
          </p:cNvPr>
          <p:cNvSpPr txBox="1"/>
          <p:nvPr/>
        </p:nvSpPr>
        <p:spPr>
          <a:xfrm>
            <a:off x="-14158" y="0"/>
            <a:ext cx="1032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OXBS-seq</a:t>
            </a:r>
          </a:p>
        </p:txBody>
      </p:sp>
    </p:spTree>
    <p:extLst>
      <p:ext uri="{BB962C8B-B14F-4D97-AF65-F5344CB8AC3E}">
        <p14:creationId xmlns:p14="http://schemas.microsoft.com/office/powerpoint/2010/main" val="26979345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870B29-2C56-F944-B0AF-031C7E25C5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353065" cy="3416400"/>
          </a:xfrm>
        </p:spPr>
        <p:txBody>
          <a:bodyPr/>
          <a:lstStyle/>
          <a:p>
            <a:r>
              <a:rPr lang="en-US" sz="1400" dirty="0"/>
              <a:t>5400 sites that show an adjusted </a:t>
            </a:r>
            <a:r>
              <a:rPr lang="en-US" sz="1400" dirty="0" err="1"/>
              <a:t>p.value</a:t>
            </a:r>
            <a:r>
              <a:rPr lang="en-US" sz="1400" dirty="0"/>
              <a:t> of less than 0.05.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D193C25-27A2-1743-9A57-C3814BFE4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0175" y="1152475"/>
            <a:ext cx="4008781" cy="3507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896499-EC82-B34B-9C80-30AFE164A1FD}"/>
              </a:ext>
            </a:extLst>
          </p:cNvPr>
          <p:cNvSpPr txBox="1"/>
          <p:nvPr/>
        </p:nvSpPr>
        <p:spPr>
          <a:xfrm>
            <a:off x="-14158" y="0"/>
            <a:ext cx="1032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OXBS-seq</a:t>
            </a:r>
          </a:p>
        </p:txBody>
      </p:sp>
    </p:spTree>
    <p:extLst>
      <p:ext uri="{BB962C8B-B14F-4D97-AF65-F5344CB8AC3E}">
        <p14:creationId xmlns:p14="http://schemas.microsoft.com/office/powerpoint/2010/main" val="1033843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54D13-C46E-1443-89F7-0898151CF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RRHP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94F868-EAF2-8E41-97E7-F070749136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033472" cy="3416400"/>
          </a:xfrm>
        </p:spPr>
        <p:txBody>
          <a:bodyPr/>
          <a:lstStyle/>
          <a:p>
            <a:r>
              <a:rPr lang="en-US" dirty="0"/>
              <a:t>Reduced Representation Hydroxymethylation Profiling</a:t>
            </a:r>
          </a:p>
          <a:p>
            <a:r>
              <a:rPr lang="en-US" dirty="0"/>
              <a:t>“</a:t>
            </a:r>
            <a:r>
              <a:rPr lang="en-US" dirty="0" err="1"/>
              <a:t>MspI</a:t>
            </a:r>
            <a:r>
              <a:rPr lang="en-US" dirty="0"/>
              <a:t> protection assay”</a:t>
            </a:r>
          </a:p>
          <a:p>
            <a:r>
              <a:rPr lang="en-US" dirty="0"/>
              <a:t>cheap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 descr="A screenshot of text&#10;&#10;Description automatically generated">
            <a:extLst>
              <a:ext uri="{FF2B5EF4-FFF2-40B4-BE49-F238E27FC236}">
                <a16:creationId xmlns:a16="http://schemas.microsoft.com/office/drawing/2014/main" id="{AB2074B9-29D1-AF45-A93A-1554AEAB99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36" t="12013" r="24352" b="60243"/>
          <a:stretch/>
        </p:blipFill>
        <p:spPr>
          <a:xfrm>
            <a:off x="4345172" y="1017725"/>
            <a:ext cx="4647492" cy="33381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1A79B5-8C26-044F-99A1-2A8A9FC9AB31}"/>
              </a:ext>
            </a:extLst>
          </p:cNvPr>
          <p:cNvSpPr txBox="1"/>
          <p:nvPr/>
        </p:nvSpPr>
        <p:spPr>
          <a:xfrm>
            <a:off x="74950" y="4698475"/>
            <a:ext cx="51491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 err="1"/>
              <a:t>Petterson</a:t>
            </a:r>
            <a:r>
              <a:rPr lang="en-US" sz="800" i="1" dirty="0"/>
              <a:t> et al. RRHP: a tag-based approach for 5-hydroxymethylcytosine mapping at single-site resolution. Genome Biol. 2014 Sep 24;15(9):456.</a:t>
            </a:r>
          </a:p>
        </p:txBody>
      </p:sp>
    </p:spTree>
    <p:extLst>
      <p:ext uri="{BB962C8B-B14F-4D97-AF65-F5344CB8AC3E}">
        <p14:creationId xmlns:p14="http://schemas.microsoft.com/office/powerpoint/2010/main" val="4128573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DNA methylation - why care?</a:t>
            </a:r>
            <a:endParaRPr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384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Methylated </a:t>
            </a:r>
            <a:r>
              <a:rPr lang="en" sz="1400" dirty="0" err="1"/>
              <a:t>CpGs</a:t>
            </a:r>
            <a:r>
              <a:rPr lang="en" sz="1400" dirty="0"/>
              <a:t> are highly mutable but are still maintained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Chemically stable - covalent change, retained in cell division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Global hypomethylation observed in cancer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DNA methylation of repetitive elements prevents transposition 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Affects/correlates with transcription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c</a:t>
            </a:r>
            <a:r>
              <a:rPr lang="en" sz="1400" dirty="0"/>
              <a:t>ritical for imprinting and X-inactivation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CpG island methylation correlates with gene activity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 dirty="0"/>
              <a:t>M</a:t>
            </a:r>
            <a:r>
              <a:rPr lang="en" dirty="0"/>
              <a:t>ay act as “chromatin state memory” during cell replication</a:t>
            </a:r>
            <a:endParaRPr dirty="0"/>
          </a:p>
        </p:txBody>
      </p:sp>
      <p:pic>
        <p:nvPicPr>
          <p:cNvPr id="3" name="Picture 2" descr="A picture containing clock&#10;&#10;Description automatically generated">
            <a:extLst>
              <a:ext uri="{FF2B5EF4-FFF2-40B4-BE49-F238E27FC236}">
                <a16:creationId xmlns:a16="http://schemas.microsoft.com/office/drawing/2014/main" id="{A94B82D4-912F-8E45-8BA8-A8BDB224B7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0458" b="25961"/>
          <a:stretch/>
        </p:blipFill>
        <p:spPr>
          <a:xfrm>
            <a:off x="5608864" y="1003076"/>
            <a:ext cx="3380014" cy="2318177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89963-95AD-FD41-A13A-8ABF8D988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RRHP experiment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25770C-4F67-B44F-BE65-1F807A5DF6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b="1" dirty="0"/>
              <a:t>RRHP after Tet2 knockdown in primary corneal epithelium line</a:t>
            </a:r>
          </a:p>
          <a:p>
            <a:pPr marL="939800" lvl="1" indent="-342900">
              <a:buFont typeface="+mj-lt"/>
              <a:buAutoNum type="arabicPeriod"/>
            </a:pPr>
            <a:endParaRPr lang="en-US" b="1" dirty="0"/>
          </a:p>
          <a:p>
            <a:r>
              <a:rPr lang="en-US" dirty="0"/>
              <a:t>RRHP was single replicate </a:t>
            </a:r>
          </a:p>
          <a:p>
            <a:r>
              <a:rPr lang="en-US" dirty="0"/>
              <a:t>Run in parallel with 3 replicates of RNA-seq</a:t>
            </a:r>
          </a:p>
          <a:p>
            <a:r>
              <a:rPr lang="en-US" dirty="0"/>
              <a:t>Run and processed by </a:t>
            </a:r>
            <a:r>
              <a:rPr lang="en-US" dirty="0" err="1"/>
              <a:t>Zymo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dirty="0"/>
              <a:t>used their counts (and annotations when available)</a:t>
            </a:r>
          </a:p>
          <a:p>
            <a:pPr marL="114300" indent="0">
              <a:buNone/>
            </a:pPr>
            <a:endParaRPr lang="en-US" sz="1000" i="1" dirty="0"/>
          </a:p>
          <a:p>
            <a:pPr marL="114300" indent="0">
              <a:buNone/>
            </a:pPr>
            <a:endParaRPr lang="en-US" sz="1000" i="1" dirty="0"/>
          </a:p>
          <a:p>
            <a:pPr marL="114300" indent="0">
              <a:buNone/>
            </a:pPr>
            <a:endParaRPr lang="en-US" sz="1000" i="1" dirty="0"/>
          </a:p>
          <a:p>
            <a:pPr marL="114300" indent="0">
              <a:buNone/>
            </a:pPr>
            <a:endParaRPr lang="en-US" sz="1000" i="1" dirty="0"/>
          </a:p>
          <a:p>
            <a:pPr marL="114300" indent="0">
              <a:buNone/>
            </a:pPr>
            <a:endParaRPr lang="en-US" sz="1000" i="1" dirty="0"/>
          </a:p>
          <a:p>
            <a:pPr marL="114300" indent="0">
              <a:buNone/>
            </a:pPr>
            <a:endParaRPr lang="en-US" sz="1000" i="1" dirty="0"/>
          </a:p>
          <a:p>
            <a:pPr marL="114300" indent="0">
              <a:buNone/>
            </a:pPr>
            <a:r>
              <a:rPr lang="en-US" sz="1000" i="1" dirty="0"/>
              <a:t>. </a:t>
            </a:r>
            <a:endParaRPr lang="en-US" dirty="0"/>
          </a:p>
        </p:txBody>
      </p:sp>
      <p:pic>
        <p:nvPicPr>
          <p:cNvPr id="7172" name="Picture 4" descr="Cool Stuff: Star Trek Captain Picard Facepalm Bust is Embarrassed ...">
            <a:extLst>
              <a:ext uri="{FF2B5EF4-FFF2-40B4-BE49-F238E27FC236}">
                <a16:creationId xmlns:a16="http://schemas.microsoft.com/office/drawing/2014/main" id="{0EA2FE89-3CE0-684E-8689-39219811A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3532" y="2054550"/>
            <a:ext cx="534572" cy="260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59853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E4A43-37FB-664E-B277-AA34AD261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Correlating RRHP results to gene expression levels</a:t>
            </a:r>
          </a:p>
        </p:txBody>
      </p:sp>
      <p:pic>
        <p:nvPicPr>
          <p:cNvPr id="4098" name="Picture 2" descr="figure2">
            <a:extLst>
              <a:ext uri="{FF2B5EF4-FFF2-40B4-BE49-F238E27FC236}">
                <a16:creationId xmlns:a16="http://schemas.microsoft.com/office/drawing/2014/main" id="{8267B81E-8E24-3A46-9F71-5F9479AB86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453" r="4896"/>
          <a:stretch/>
        </p:blipFill>
        <p:spPr bwMode="auto">
          <a:xfrm>
            <a:off x="4377701" y="1611598"/>
            <a:ext cx="4680570" cy="2490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figure2">
            <a:extLst>
              <a:ext uri="{FF2B5EF4-FFF2-40B4-BE49-F238E27FC236}">
                <a16:creationId xmlns:a16="http://schemas.microsoft.com/office/drawing/2014/main" id="{BB15A5B9-524B-6841-85D1-CAA3D3EA4C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012"/>
          <a:stretch/>
        </p:blipFill>
        <p:spPr bwMode="auto">
          <a:xfrm>
            <a:off x="256551" y="1314138"/>
            <a:ext cx="4121150" cy="308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835BCAC-6EA9-4D4D-ACC8-840FF69F8A39}"/>
              </a:ext>
            </a:extLst>
          </p:cNvPr>
          <p:cNvSpPr/>
          <p:nvPr/>
        </p:nvSpPr>
        <p:spPr>
          <a:xfrm>
            <a:off x="157397" y="4778042"/>
            <a:ext cx="8109679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i="1" dirty="0" err="1"/>
              <a:t>Tekpli</a:t>
            </a:r>
            <a:r>
              <a:rPr lang="en-US" sz="800" i="1" dirty="0"/>
              <a:t> et al. Changes of 5-hydroxymethylcytosine distribution during myeloid and lymphoid differentiation of CD34+ cells. Epigenetics Chromatin. 2016 May  31;9:21.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568C1E-6F53-4E48-B0C6-52EE920BB4BA}"/>
              </a:ext>
            </a:extLst>
          </p:cNvPr>
          <p:cNvSpPr txBox="1"/>
          <p:nvPr/>
        </p:nvSpPr>
        <p:spPr>
          <a:xfrm>
            <a:off x="-14158" y="0"/>
            <a:ext cx="6944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RRHP</a:t>
            </a:r>
          </a:p>
        </p:txBody>
      </p:sp>
    </p:spTree>
    <p:extLst>
      <p:ext uri="{BB962C8B-B14F-4D97-AF65-F5344CB8AC3E}">
        <p14:creationId xmlns:p14="http://schemas.microsoft.com/office/powerpoint/2010/main" val="8383272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91630-7E63-D146-9B32-F95243FC5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dirty="0"/>
              <a:t>Effects of Tet2 </a:t>
            </a:r>
            <a:r>
              <a:rPr lang="en-US" sz="1800" dirty="0" err="1"/>
              <a:t>kd</a:t>
            </a:r>
            <a:r>
              <a:rPr lang="en-US" sz="1800" dirty="0"/>
              <a:t> on 5hMC levels in corneal epithelium</a:t>
            </a:r>
          </a:p>
        </p:txBody>
      </p:sp>
      <p:pic>
        <p:nvPicPr>
          <p:cNvPr id="4" name="Picture 3" descr="A picture containing man, white, table, black&#10;&#10;Description automatically generated">
            <a:extLst>
              <a:ext uri="{FF2B5EF4-FFF2-40B4-BE49-F238E27FC236}">
                <a16:creationId xmlns:a16="http://schemas.microsoft.com/office/drawing/2014/main" id="{77329204-8B45-6F49-BC2F-D2DEC32DD0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0153" y="900964"/>
            <a:ext cx="4560381" cy="413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1971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1623E-8FA1-4D45-914F-6268C7685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Differential Expression in Tet2 knockdowns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06B8E5B7-F398-C843-93FF-EA8D2859FD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7346" y="1308295"/>
            <a:ext cx="5974059" cy="3514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21098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1623E-8FA1-4D45-914F-6268C7685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Genomic context of 5hMC changes</a:t>
            </a:r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41267D8D-0F14-2245-83AD-7D9A2450A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535" y="1017725"/>
            <a:ext cx="6650941" cy="391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3159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CD28B-F060-044A-8A6F-395389763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5hMC change versus gene expression changes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E621A97-909F-DC43-946A-DA18D3EE7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628" y="1017725"/>
            <a:ext cx="6784743" cy="39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4809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8ED41-2CAC-804B-AA8B-1B532E2EB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b="1" dirty="0"/>
              <a:t>Regularized and bias adjusted 5hMC change versus expression change 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CDF8359-C61C-0C46-BC38-37223BF47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2462" y="1214632"/>
            <a:ext cx="6679076" cy="392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3260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A72BD-ED94-8247-8CD8-8B72186A1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…from the </a:t>
            </a:r>
            <a:r>
              <a:rPr lang="en-US" dirty="0" err="1"/>
              <a:t>Zymo</a:t>
            </a:r>
            <a:r>
              <a:rPr lang="en-US" dirty="0"/>
              <a:t> RRHP FAQ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2CD27F5-A689-DD49-B449-B8938E44C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4975" y="1208028"/>
            <a:ext cx="4694049" cy="3490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5627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A8F65-C8F8-4E4C-B40A-41E9C02CC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RRHP – future plans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66232-6D6B-554B-8E83-D08DA76585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Convince the researcher to run replicate samples</a:t>
            </a:r>
          </a:p>
          <a:p>
            <a:r>
              <a:rPr lang="en-US" dirty="0"/>
              <a:t>See if subsets of DE genes associated with different 5hMC changes are enriched in certain functional classes</a:t>
            </a:r>
          </a:p>
          <a:p>
            <a:r>
              <a:rPr lang="en-US" dirty="0"/>
              <a:t>Abandon entirely and get them to run TAB-seq or RRTAB-seq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3427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10D16-1009-5243-B1D0-C69B57D88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pic>
        <p:nvPicPr>
          <p:cNvPr id="5" name="Picture 4" descr="Slide2.jpg">
            <a:extLst>
              <a:ext uri="{FF2B5EF4-FFF2-40B4-BE49-F238E27FC236}">
                <a16:creationId xmlns:a16="http://schemas.microsoft.com/office/drawing/2014/main" id="{1C0A7236-AD4C-7F45-ABA6-F1FDBF2BCC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049" t="10383" r="10246" b="67291"/>
          <a:stretch/>
        </p:blipFill>
        <p:spPr>
          <a:xfrm>
            <a:off x="5321506" y="3427792"/>
            <a:ext cx="1161739" cy="1531135"/>
          </a:xfrm>
          <a:prstGeom prst="rect">
            <a:avLst/>
          </a:prstGeom>
        </p:spPr>
      </p:pic>
      <p:pic>
        <p:nvPicPr>
          <p:cNvPr id="6" name="Picture 5" descr="Slide2.jpg">
            <a:extLst>
              <a:ext uri="{FF2B5EF4-FFF2-40B4-BE49-F238E27FC236}">
                <a16:creationId xmlns:a16="http://schemas.microsoft.com/office/drawing/2014/main" id="{18649306-83A2-D64B-B70F-E259AC348D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049" t="39121" r="10246" b="38329"/>
          <a:stretch/>
        </p:blipFill>
        <p:spPr>
          <a:xfrm>
            <a:off x="311700" y="3366260"/>
            <a:ext cx="1161739" cy="15464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EDBE7C1-9C94-F34A-9D0E-3EB3659ECB22}"/>
              </a:ext>
            </a:extLst>
          </p:cNvPr>
          <p:cNvSpPr txBox="1"/>
          <p:nvPr/>
        </p:nvSpPr>
        <p:spPr>
          <a:xfrm>
            <a:off x="5433934" y="1499495"/>
            <a:ext cx="247375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Harvard Stem Cell Institute</a:t>
            </a:r>
          </a:p>
          <a:p>
            <a:endParaRPr lang="en-US" dirty="0"/>
          </a:p>
          <a:p>
            <a:r>
              <a:rPr lang="en-US" b="1" dirty="0"/>
              <a:t>Frank Lab</a:t>
            </a:r>
          </a:p>
          <a:p>
            <a:r>
              <a:rPr lang="en-US" dirty="0"/>
              <a:t>Natasha Frank</a:t>
            </a:r>
          </a:p>
          <a:p>
            <a:r>
              <a:rPr lang="en-US" dirty="0"/>
              <a:t>Lynn Guo</a:t>
            </a:r>
          </a:p>
          <a:p>
            <a:r>
              <a:rPr lang="en-US" dirty="0"/>
              <a:t>Jiang Yusheng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17D203-5C3F-674E-8B22-DED332AAEB88}"/>
              </a:ext>
            </a:extLst>
          </p:cNvPr>
          <p:cNvSpPr txBox="1"/>
          <p:nvPr/>
        </p:nvSpPr>
        <p:spPr>
          <a:xfrm>
            <a:off x="366708" y="1499495"/>
            <a:ext cx="2903359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Harvard </a:t>
            </a:r>
            <a:r>
              <a:rPr lang="en-US" b="1" dirty="0" err="1"/>
              <a:t>NeuroDiscovery</a:t>
            </a:r>
            <a:r>
              <a:rPr lang="en-US" b="1" dirty="0"/>
              <a:t> Center</a:t>
            </a:r>
          </a:p>
          <a:p>
            <a:endParaRPr lang="en-US" dirty="0"/>
          </a:p>
          <a:p>
            <a:r>
              <a:rPr lang="en-US" b="1" dirty="0"/>
              <a:t>Shi Lab</a:t>
            </a:r>
          </a:p>
          <a:p>
            <a:r>
              <a:rPr lang="en-US" dirty="0" err="1"/>
              <a:t>Yujiang</a:t>
            </a:r>
            <a:r>
              <a:rPr lang="en-US" dirty="0"/>
              <a:t> Shi</a:t>
            </a:r>
          </a:p>
          <a:p>
            <a:r>
              <a:rPr lang="en-US" dirty="0"/>
              <a:t>Ira </a:t>
            </a:r>
            <a:r>
              <a:rPr lang="en-US" dirty="0" err="1"/>
              <a:t>Fetahu</a:t>
            </a:r>
            <a:endParaRPr lang="en-US" dirty="0"/>
          </a:p>
          <a:p>
            <a:r>
              <a:rPr lang="en-US" dirty="0" err="1"/>
              <a:t>Feizhen</a:t>
            </a:r>
            <a:r>
              <a:rPr lang="en-US" dirty="0"/>
              <a:t> Wu</a:t>
            </a:r>
          </a:p>
          <a:p>
            <a:r>
              <a:rPr lang="en-US" dirty="0" err="1"/>
              <a:t>Dingaliu</a:t>
            </a:r>
            <a:r>
              <a:rPr lang="en-US" dirty="0"/>
              <a:t> Ma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81629A-0CF9-EE4C-A549-05BE1839F79C}"/>
              </a:ext>
            </a:extLst>
          </p:cNvPr>
          <p:cNvSpPr txBox="1"/>
          <p:nvPr/>
        </p:nvSpPr>
        <p:spPr>
          <a:xfrm>
            <a:off x="344217" y="1203199"/>
            <a:ext cx="15295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OXBS-seq work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C5A155-EE93-774B-8F54-96CEE9F3D04D}"/>
              </a:ext>
            </a:extLst>
          </p:cNvPr>
          <p:cNvSpPr txBox="1"/>
          <p:nvPr/>
        </p:nvSpPr>
        <p:spPr>
          <a:xfrm>
            <a:off x="5433934" y="1226897"/>
            <a:ext cx="1162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RRHP work</a:t>
            </a:r>
          </a:p>
        </p:txBody>
      </p:sp>
    </p:spTree>
    <p:extLst>
      <p:ext uri="{BB962C8B-B14F-4D97-AF65-F5344CB8AC3E}">
        <p14:creationId xmlns:p14="http://schemas.microsoft.com/office/powerpoint/2010/main" val="645008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DNA methylation - genomic structure</a:t>
            </a:r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384100" cy="37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~30 million sites within genome, 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Underrepresented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majority (60-80%) methylated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CG (vast majority), CHG or CHH </a:t>
            </a:r>
            <a:r>
              <a:rPr lang="en" sz="1050" dirty="0">
                <a:solidFill>
                  <a:srgbClr val="222222"/>
                </a:solidFill>
                <a:highlight>
                  <a:srgbClr val="FFFFFF"/>
                </a:highlight>
              </a:rPr>
              <a:t>(where H correspond to A, T or C)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clustered upstream of TSS - CpG islands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CpG island methylation = lower transcription</a:t>
            </a:r>
            <a:endParaRPr dirty="0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dirty="0"/>
              <a:t>Possibly by bulk hindrance of TFs?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~30000 within genome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400" dirty="0"/>
              <a:t>Also found in gene bodies and enhancers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methylation of gene bodies can be associated with upregulated transcription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methylation can affect some TF bindings (</a:t>
            </a:r>
            <a:r>
              <a:rPr lang="en" dirty="0" err="1"/>
              <a:t>eg.</a:t>
            </a:r>
            <a:r>
              <a:rPr lang="en" dirty="0"/>
              <a:t> CTCF)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intragenic methylation is also associated with the use of alternative promoters or splice variants</a:t>
            </a:r>
            <a:endParaRPr dirty="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 dirty="0"/>
          </a:p>
        </p:txBody>
      </p:sp>
      <p:grpSp>
        <p:nvGrpSpPr>
          <p:cNvPr id="75" name="Google Shape;75;p16"/>
          <p:cNvGrpSpPr/>
          <p:nvPr/>
        </p:nvGrpSpPr>
        <p:grpSpPr>
          <a:xfrm>
            <a:off x="5609814" y="1185802"/>
            <a:ext cx="3765031" cy="3785507"/>
            <a:chOff x="5873575" y="1636350"/>
            <a:chExt cx="3178850" cy="3053075"/>
          </a:xfrm>
        </p:grpSpPr>
        <p:pic>
          <p:nvPicPr>
            <p:cNvPr id="76" name="Google Shape;76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909025" y="1636350"/>
              <a:ext cx="3143400" cy="30530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7" name="Google Shape;77;p16"/>
            <p:cNvGrpSpPr/>
            <p:nvPr/>
          </p:nvGrpSpPr>
          <p:grpSpPr>
            <a:xfrm>
              <a:off x="5873575" y="1636350"/>
              <a:ext cx="3085425" cy="2881600"/>
              <a:chOff x="5873575" y="1636350"/>
              <a:chExt cx="3085425" cy="2881600"/>
            </a:xfrm>
          </p:grpSpPr>
          <p:sp>
            <p:nvSpPr>
              <p:cNvPr id="78" name="Google Shape;78;p16"/>
              <p:cNvSpPr/>
              <p:nvPr/>
            </p:nvSpPr>
            <p:spPr>
              <a:xfrm>
                <a:off x="7109500" y="1636350"/>
                <a:ext cx="1849500" cy="2451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6"/>
              <p:cNvSpPr/>
              <p:nvPr/>
            </p:nvSpPr>
            <p:spPr>
              <a:xfrm>
                <a:off x="5873575" y="4390450"/>
                <a:ext cx="3009900" cy="127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D64B-DCEC-1E44-B4F5-88E9892C8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CDBDF-CA2B-964E-9D65-7CCCAD3F96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571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6D829-C8E5-3849-BE6C-6C64D6695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F1D083-6AEF-A94B-9C08-D57CD7DD2A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7789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B8B13-36A6-9347-BBA9-D70F14E60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FBBEA2-9BC8-FB45-A344-C0D5B063E4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4686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Working with the summarized data</a:t>
            </a:r>
            <a:endParaRPr dirty="0"/>
          </a:p>
        </p:txBody>
      </p:sp>
      <p:sp>
        <p:nvSpPr>
          <p:cNvPr id="223" name="Google Shape;223;p3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Many different packages in R/</a:t>
            </a:r>
            <a:r>
              <a:rPr lang="en" sz="1400" dirty="0" err="1"/>
              <a:t>bioC</a:t>
            </a:r>
            <a:r>
              <a:rPr lang="en" sz="1400" dirty="0"/>
              <a:t> for working with bisulfite data</a:t>
            </a:r>
            <a:endParaRPr sz="14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dirty="0" err="1"/>
              <a:t>MethyKit</a:t>
            </a:r>
            <a:r>
              <a:rPr lang="en" sz="1400" dirty="0"/>
              <a:t> is a suite of tools that does just about everything (though poorly)</a:t>
            </a:r>
            <a:endParaRPr sz="14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dirty="0"/>
              <a:t>Most of the other packages will accept the </a:t>
            </a:r>
            <a:r>
              <a:rPr lang="en" sz="1400" dirty="0" err="1"/>
              <a:t>bsseq</a:t>
            </a:r>
            <a:r>
              <a:rPr lang="en" sz="1400" dirty="0"/>
              <a:t> format (</a:t>
            </a:r>
            <a:r>
              <a:rPr lang="en" sz="1400" dirty="0" err="1"/>
              <a:t>bsseq</a:t>
            </a:r>
            <a:r>
              <a:rPr lang="en" sz="1400" dirty="0"/>
              <a:t> </a:t>
            </a:r>
            <a:r>
              <a:rPr lang="en" sz="1400" dirty="0" err="1"/>
              <a:t>BioC</a:t>
            </a:r>
            <a:r>
              <a:rPr lang="en" sz="1400" dirty="0"/>
              <a:t> package)</a:t>
            </a:r>
            <a:endParaRPr sz="14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i="1" dirty="0" err="1"/>
              <a:t>Bsseq</a:t>
            </a:r>
            <a:r>
              <a:rPr lang="en" sz="1400" i="1" dirty="0"/>
              <a:t>::</a:t>
            </a:r>
            <a:r>
              <a:rPr lang="en" sz="1400" i="1" dirty="0" err="1"/>
              <a:t>read.bismark</a:t>
            </a:r>
            <a:r>
              <a:rPr lang="en" sz="1400" dirty="0"/>
              <a:t> - read in </a:t>
            </a:r>
            <a:r>
              <a:rPr lang="en" sz="1400" dirty="0" err="1"/>
              <a:t>Bismark</a:t>
            </a:r>
            <a:r>
              <a:rPr lang="en" sz="1400" dirty="0"/>
              <a:t> formatted data of different types ( I like the CpG report as it has strand info)</a:t>
            </a:r>
            <a:endParaRPr sz="14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dirty="0"/>
              <a:t>Working with 30 million </a:t>
            </a:r>
            <a:r>
              <a:rPr lang="en" sz="1400" dirty="0" err="1"/>
              <a:t>CpGs</a:t>
            </a:r>
            <a:r>
              <a:rPr lang="en" sz="1400" dirty="0"/>
              <a:t> is difficult and wasteful as many loci have no coverage in any samples</a:t>
            </a:r>
            <a:endParaRPr sz="1400" dirty="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 sz="1400" dirty="0"/>
              <a:t>can pre-specify regions/loci or let </a:t>
            </a:r>
            <a:r>
              <a:rPr lang="en" sz="1400" dirty="0" err="1"/>
              <a:t>bsseq</a:t>
            </a:r>
            <a:r>
              <a:rPr lang="en" sz="1400" dirty="0"/>
              <a:t> find them (this takes longer)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 dirty="0"/>
              <a:t>Some packages have disk based objects for access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 dirty="0"/>
              <a:t>Parallelization options</a:t>
            </a:r>
            <a:endParaRPr sz="14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SNPs</a:t>
            </a:r>
            <a:endParaRPr/>
          </a:p>
        </p:txBody>
      </p:sp>
      <p:sp>
        <p:nvSpPr>
          <p:cNvPr id="236" name="Google Shape;236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65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 err="1"/>
              <a:t>Bismark</a:t>
            </a:r>
            <a:r>
              <a:rPr lang="en" sz="1400" dirty="0"/>
              <a:t> aligns to a reference genome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C/T SNPs (common mutations after methylated cytosine deamination events) can look like de-methylation events 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" sz="1400" dirty="0"/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b="1" dirty="0"/>
              <a:t>Bis-SNP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Combined DNA methylation and SNP calling for Bisulfite-seq data</a:t>
            </a:r>
          </a:p>
          <a:p>
            <a:pPr lvl="1">
              <a:spcBef>
                <a:spcPts val="0"/>
              </a:spcBef>
              <a:buChar char="●"/>
            </a:pPr>
            <a:r>
              <a:rPr lang="en-US" sz="1000" dirty="0"/>
              <a:t>R</a:t>
            </a:r>
            <a:r>
              <a:rPr lang="en" sz="1000" dirty="0" err="1"/>
              <a:t>equire</a:t>
            </a:r>
            <a:r>
              <a:rPr lang="en" sz="1000" dirty="0"/>
              <a:t> double stranded data (not all methylation assays have this!)</a:t>
            </a:r>
            <a:endParaRPr sz="1000" dirty="0"/>
          </a:p>
        </p:txBody>
      </p:sp>
      <p:pic>
        <p:nvPicPr>
          <p:cNvPr id="237" name="Google Shape;237;p35"/>
          <p:cNvPicPr preferRelativeResize="0"/>
          <p:nvPr/>
        </p:nvPicPr>
        <p:blipFill rotWithShape="1">
          <a:blip r:embed="rId3">
            <a:alphaModFix/>
          </a:blip>
          <a:srcRect t="-9498" r="43974" b="4775"/>
          <a:stretch/>
        </p:blipFill>
        <p:spPr>
          <a:xfrm>
            <a:off x="4299825" y="863625"/>
            <a:ext cx="4464450" cy="3601975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5"/>
          <p:cNvSpPr txBox="1"/>
          <p:nvPr/>
        </p:nvSpPr>
        <p:spPr>
          <a:xfrm>
            <a:off x="4483375" y="641675"/>
            <a:ext cx="3613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BIS-SNP</a:t>
            </a:r>
            <a:endParaRPr u="sng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DMRs versus DMLs</a:t>
            </a:r>
            <a:endParaRPr/>
          </a:p>
        </p:txBody>
      </p:sp>
      <p:sp>
        <p:nvSpPr>
          <p:cNvPr id="251" name="Google Shape;251;p37"/>
          <p:cNvSpPr txBox="1">
            <a:spLocks noGrp="1"/>
          </p:cNvSpPr>
          <p:nvPr>
            <p:ph type="body" idx="1"/>
          </p:nvPr>
        </p:nvSpPr>
        <p:spPr>
          <a:xfrm>
            <a:off x="3649625" y="1136350"/>
            <a:ext cx="4433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DMRs = Differentially Methylated Regions</a:t>
            </a:r>
            <a:endParaRPr sz="1200" b="1"/>
          </a:p>
          <a:p>
            <a:pPr marL="457200" lvl="0" indent="-304800" algn="l" rtl="0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Signals often cluster, particularly in CpG islands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u="sng"/>
              <a:t>Pros</a:t>
            </a:r>
            <a:endParaRPr sz="1200" u="sng"/>
          </a:p>
          <a:p>
            <a:pPr marL="457200" lvl="0" indent="-304800" algn="l" rtl="0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Low multiple testing penalty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Easier to interpret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Less likely to be artefact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u="sng"/>
              <a:t>Cons</a:t>
            </a:r>
            <a:endParaRPr sz="1200" u="sng"/>
          </a:p>
          <a:p>
            <a:pPr marL="457200" lvl="0" indent="-304800" algn="l" rtl="0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Can miss smaller signals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How to measure?</a:t>
            </a:r>
            <a:endParaRPr sz="1200"/>
          </a:p>
        </p:txBody>
      </p:sp>
      <p:sp>
        <p:nvSpPr>
          <p:cNvPr id="252" name="Google Shape;252;p37"/>
          <p:cNvSpPr txBox="1"/>
          <p:nvPr/>
        </p:nvSpPr>
        <p:spPr>
          <a:xfrm>
            <a:off x="311700" y="1136350"/>
            <a:ext cx="43119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</a:rPr>
              <a:t>DMLs = Differentially Methylation Loci</a:t>
            </a:r>
            <a:endParaRPr sz="1200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dk2"/>
                </a:solidFill>
              </a:rPr>
              <a:t>Pros</a:t>
            </a:r>
            <a:endParaRPr sz="1200" u="sng">
              <a:solidFill>
                <a:schemeClr val="dk2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solidFill>
                  <a:schemeClr val="dk2"/>
                </a:solidFill>
              </a:rPr>
              <a:t>Won’t miss smaller signals</a:t>
            </a:r>
            <a:endParaRPr sz="1200">
              <a:solidFill>
                <a:schemeClr val="dk2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solidFill>
                  <a:schemeClr val="dk2"/>
                </a:solidFill>
              </a:rPr>
              <a:t>Easy to measure</a:t>
            </a:r>
            <a:endParaRPr sz="120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dk2"/>
                </a:solidFill>
              </a:rPr>
              <a:t>Cons</a:t>
            </a:r>
            <a:endParaRPr sz="1200" u="sng">
              <a:solidFill>
                <a:schemeClr val="dk2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solidFill>
                  <a:schemeClr val="dk2"/>
                </a:solidFill>
              </a:rPr>
              <a:t>High multiple testing correction penalty</a:t>
            </a:r>
            <a:endParaRPr sz="1200">
              <a:solidFill>
                <a:schemeClr val="dk2"/>
              </a:solidFill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</a:pPr>
            <a:r>
              <a:rPr lang="en" sz="1200">
                <a:solidFill>
                  <a:schemeClr val="dk2"/>
                </a:solidFill>
              </a:rPr>
              <a:t>There can be millions of hits</a:t>
            </a:r>
            <a:endParaRPr sz="1200">
              <a:solidFill>
                <a:schemeClr val="dk2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solidFill>
                  <a:schemeClr val="dk2"/>
                </a:solidFill>
              </a:rPr>
              <a:t>Redundant information</a:t>
            </a:r>
            <a:endParaRPr sz="1200">
              <a:solidFill>
                <a:schemeClr val="dk2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solidFill>
                  <a:schemeClr val="dk2"/>
                </a:solidFill>
              </a:rPr>
              <a:t>Role of single DML often unclear</a:t>
            </a:r>
            <a:endParaRPr sz="1200">
              <a:solidFill>
                <a:schemeClr val="dk2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solidFill>
                  <a:schemeClr val="dk2"/>
                </a:solidFill>
              </a:rPr>
              <a:t>Can be a SNP artefact</a:t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253" name="Google Shape;25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9650" y="2031275"/>
            <a:ext cx="2798577" cy="24487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DMR methods</a:t>
            </a:r>
            <a:endParaRPr/>
          </a:p>
        </p:txBody>
      </p:sp>
      <p:sp>
        <p:nvSpPr>
          <p:cNvPr id="259" name="Google Shape;259;p3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Algorithmic</a:t>
            </a:r>
            <a:endParaRPr sz="1400" b="1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Gathering clusters of DMLs - </a:t>
            </a:r>
            <a:r>
              <a:rPr lang="en" sz="1400" i="1"/>
              <a:t>DSS</a:t>
            </a:r>
            <a:endParaRPr sz="1400" i="1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% significant DMLs in cluster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Significance cutoff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Distance to next CpG cutoff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b="1"/>
              <a:t>Statistical</a:t>
            </a:r>
            <a:endParaRPr sz="1400" b="1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Predefined regions and sliding windows - </a:t>
            </a:r>
            <a:r>
              <a:rPr lang="en" sz="1400" i="1"/>
              <a:t>methylKit</a:t>
            </a:r>
            <a:endParaRPr sz="1400" i="1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summarize C and T counts within region/window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Smoothing - bumphunter (array) and Bsmooth (NGS)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pic>
        <p:nvPicPr>
          <p:cNvPr id="260" name="Google Shape;26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5225" y="2642950"/>
            <a:ext cx="3685851" cy="23393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8"/>
          <p:cNvSpPr txBox="1"/>
          <p:nvPr/>
        </p:nvSpPr>
        <p:spPr>
          <a:xfrm>
            <a:off x="5395225" y="2217000"/>
            <a:ext cx="25497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bumphunter</a:t>
            </a:r>
            <a:endParaRPr b="1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recent DMR results</a:t>
            </a:r>
            <a:endParaRPr/>
          </a:p>
        </p:txBody>
      </p:sp>
      <p:pic>
        <p:nvPicPr>
          <p:cNvPr id="267" name="Google Shape;26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6300" y="1086375"/>
            <a:ext cx="4366833" cy="38209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70125"/>
            <a:ext cx="4191498" cy="3667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5000" y="152400"/>
            <a:ext cx="371342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Annotation - Typical approaches</a:t>
            </a:r>
            <a:endParaRPr/>
          </a:p>
        </p:txBody>
      </p:sp>
      <p:sp>
        <p:nvSpPr>
          <p:cNvPr id="293" name="Google Shape;293;p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issues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Goal is to map DML/DMR CpGs to biological functions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Biological functions usually encoded at the gene level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Have to relate CpG information to genes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Approaches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Closest gene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Changes to CpG islands in promoter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DNA hydroxymethylation</a:t>
            </a:r>
            <a:endParaRPr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384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"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"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" sz="1400" dirty="0"/>
          </a:p>
          <a:p>
            <a:pPr marL="139700" indent="0">
              <a:buSzPts val="1400"/>
              <a:buNone/>
            </a:pPr>
            <a:r>
              <a:rPr lang="en-US" sz="1400" b="1" dirty="0"/>
              <a:t>5-hydroxymethylcytosine</a:t>
            </a:r>
          </a:p>
          <a:p>
            <a:pPr marL="425450" indent="-285750">
              <a:buSzPts val="1400"/>
            </a:pPr>
            <a:r>
              <a:rPr lang="en" sz="1400" dirty="0"/>
              <a:t>Formed by oxidation of 5mC by Tet enzymes</a:t>
            </a:r>
          </a:p>
          <a:p>
            <a:pPr marL="425450" indent="-285750">
              <a:buSzPts val="1400"/>
            </a:pPr>
            <a:r>
              <a:rPr lang="en" sz="1400" dirty="0"/>
              <a:t>Part of demethylation pathway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"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Enriched in the brain, particularly neurons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Enriched in stems cells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 dirty="0"/>
              <a:t>N</a:t>
            </a:r>
            <a:r>
              <a:rPr lang="en" sz="1400" dirty="0" err="1"/>
              <a:t>ot</a:t>
            </a:r>
            <a:r>
              <a:rPr lang="en" sz="1400" dirty="0"/>
              <a:t> only an intermediate in demethylation</a:t>
            </a:r>
          </a:p>
          <a:p>
            <a:pPr lvl="1">
              <a:spcBef>
                <a:spcPts val="0"/>
              </a:spcBef>
              <a:buChar char="●"/>
            </a:pPr>
            <a:r>
              <a:rPr lang="en" sz="1000" dirty="0"/>
              <a:t>thought to regulate transcription in its own right</a:t>
            </a:r>
          </a:p>
        </p:txBody>
      </p:sp>
      <p:pic>
        <p:nvPicPr>
          <p:cNvPr id="3" name="Picture 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F63DC1FA-453B-F748-9DE7-277CD7D0EA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8951" y="2571750"/>
            <a:ext cx="4019550" cy="2443256"/>
          </a:xfrm>
          <a:prstGeom prst="rect">
            <a:avLst/>
          </a:prstGeom>
        </p:spPr>
      </p:pic>
      <p:pic>
        <p:nvPicPr>
          <p:cNvPr id="8" name="Picture 7" descr="A picture containing clock&#10;&#10;Description automatically generated">
            <a:extLst>
              <a:ext uri="{FF2B5EF4-FFF2-40B4-BE49-F238E27FC236}">
                <a16:creationId xmlns:a16="http://schemas.microsoft.com/office/drawing/2014/main" id="{4E333F06-0AFE-9E4C-AA26-BAD206A9A4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28" r="4071" b="25961"/>
          <a:stretch/>
        </p:blipFill>
        <p:spPr>
          <a:xfrm>
            <a:off x="4888951" y="445025"/>
            <a:ext cx="3943349" cy="179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0099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Annotation - problems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4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Gene size - larger genes more likely to have nearby CpG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Signal variability and integration of multiple signals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DMLs versus DMRs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does diffuse methylation in a region mean?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Is one CpG in a region more important than another?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Predicting effect on gene expression depends on context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CpG island methylation = gene transcription off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Gene body methylation = gene transcription 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Intergenic methylation = who knows?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Formats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 - microarray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4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 b="1"/>
              <a:t>Illumina 27K/450K/850K microarrays</a:t>
            </a:r>
            <a:endParaRPr sz="1200" b="1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Based on probe binding and extension</a:t>
            </a:r>
            <a:endParaRPr sz="120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Two types of probes, with different distributions</a:t>
            </a:r>
            <a:endParaRPr sz="1200"/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romanLcPeriod"/>
            </a:pPr>
            <a:r>
              <a:rPr lang="en" sz="1200"/>
              <a:t>Type I - 2 probes,  terminate on cystosine</a:t>
            </a:r>
            <a:endParaRPr sz="1200"/>
          </a:p>
          <a:p>
            <a:pPr marL="1828800" lvl="3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one probe for unmethylated, one for methylated</a:t>
            </a:r>
            <a:endParaRPr sz="1200"/>
          </a:p>
          <a:p>
            <a:pPr marL="1828800" lvl="3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positive signal if can extend probe to next base</a:t>
            </a:r>
            <a:endParaRPr sz="1200"/>
          </a:p>
          <a:p>
            <a:pPr marL="1828800" lvl="3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single channel</a:t>
            </a:r>
            <a:endParaRPr sz="1200"/>
          </a:p>
          <a:p>
            <a:pPr marL="1828800" lvl="3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signal based on probe binding</a:t>
            </a:r>
            <a:endParaRPr sz="1200"/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romanLcPeriod"/>
            </a:pPr>
            <a:r>
              <a:rPr lang="en" sz="1200"/>
              <a:t>Type II - 1 probe, terminates prior to assayed cytosine</a:t>
            </a:r>
            <a:endParaRPr sz="1200"/>
          </a:p>
          <a:p>
            <a:pPr marL="1828800" lvl="3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two colors, one for unmethylated, one for methylated</a:t>
            </a:r>
            <a:endParaRPr sz="1200"/>
          </a:p>
          <a:p>
            <a:pPr marL="1828800" lvl="3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Signal based on probe binding and extension</a:t>
            </a:r>
            <a:endParaRPr sz="120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Challenging normalization</a:t>
            </a:r>
            <a:endParaRPr sz="120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Mainly targeted to CpG islands and surrounding regions</a:t>
            </a:r>
            <a:endParaRPr sz="120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 b="1"/>
              <a:t>Lots of R and Bioconductor support</a:t>
            </a:r>
            <a:endParaRPr sz="1200" b="1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 b="1"/>
              <a:t>HUMAN ONLY</a:t>
            </a:r>
            <a:endParaRPr sz="1200" b="1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06" name="Google Shape;30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8000" y="1376175"/>
            <a:ext cx="3335999" cy="29017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975" y="1530600"/>
            <a:ext cx="8553999" cy="130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Bisulfite methods</a:t>
            </a:r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Whole genome bisulfite sequencing</a:t>
            </a:r>
            <a:endParaRPr b="1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Large files (120GB)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Recommended 30 X coverage across all samples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Targeted methods</a:t>
            </a:r>
            <a:endParaRPr b="1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Target CpG islands and other areas of interest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/>
              <a:t>Enzymatic digestion based</a:t>
            </a:r>
            <a:r>
              <a:rPr lang="en"/>
              <a:t> - Reduced Representation Bisulfite sequencing (RRBS) (3-5GB)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/>
              <a:t>Capture based</a:t>
            </a:r>
            <a:r>
              <a:rPr lang="en"/>
              <a:t> - Illumina TruSeq Methyl Capture EPIC (~15GB)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RRBS - Reduced Representation Bisulfite Sequencing</a:t>
            </a:r>
            <a:endParaRPr sz="2400"/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61700"/>
            <a:ext cx="5265151" cy="2665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1325" y="1537250"/>
            <a:ext cx="4042675" cy="2330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3" name="Google Shape;123;p22"/>
          <p:cNvCxnSpPr/>
          <p:nvPr/>
        </p:nvCxnSpPr>
        <p:spPr>
          <a:xfrm>
            <a:off x="4567775" y="1992600"/>
            <a:ext cx="759900" cy="16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4" name="Google Shape;124;p22"/>
          <p:cNvCxnSpPr/>
          <p:nvPr/>
        </p:nvCxnSpPr>
        <p:spPr>
          <a:xfrm rot="10800000">
            <a:off x="4356775" y="2710325"/>
            <a:ext cx="954000" cy="8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5" name="Google Shape;125;p22"/>
          <p:cNvSpPr txBox="1"/>
          <p:nvPr/>
        </p:nvSpPr>
        <p:spPr>
          <a:xfrm>
            <a:off x="633250" y="4449575"/>
            <a:ext cx="4863300" cy="5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Single end (common) or paired end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 diversity </a:t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Illumina Truseq EPIC Methyl Capture</a:t>
            </a:r>
            <a:endParaRPr/>
          </a:p>
        </p:txBody>
      </p:sp>
      <p:pic>
        <p:nvPicPr>
          <p:cNvPr id="131" name="Google Shape;131;p23"/>
          <p:cNvPicPr preferRelativeResize="0"/>
          <p:nvPr/>
        </p:nvPicPr>
        <p:blipFill rotWithShape="1">
          <a:blip r:embed="rId3">
            <a:alphaModFix/>
          </a:blip>
          <a:srcRect b="48389"/>
          <a:stretch/>
        </p:blipFill>
        <p:spPr>
          <a:xfrm>
            <a:off x="350600" y="1126625"/>
            <a:ext cx="3642375" cy="3752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3"/>
          <p:cNvPicPr preferRelativeResize="0"/>
          <p:nvPr/>
        </p:nvPicPr>
        <p:blipFill rotWithShape="1">
          <a:blip r:embed="rId3">
            <a:alphaModFix/>
          </a:blip>
          <a:srcRect t="53441" b="9110"/>
          <a:stretch/>
        </p:blipFill>
        <p:spPr>
          <a:xfrm>
            <a:off x="4378375" y="1126625"/>
            <a:ext cx="4351325" cy="32530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23"/>
          <p:cNvCxnSpPr/>
          <p:nvPr/>
        </p:nvCxnSpPr>
        <p:spPr>
          <a:xfrm rot="10800000" flipH="1">
            <a:off x="3606250" y="1783800"/>
            <a:ext cx="1368000" cy="238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4" name="Google Shape;134;p23"/>
          <p:cNvSpPr txBox="1"/>
          <p:nvPr/>
        </p:nvSpPr>
        <p:spPr>
          <a:xfrm>
            <a:off x="5091250" y="4329650"/>
            <a:ext cx="34365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Paired end sequencing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Recommended 55 million reads = mean coverage &gt;40X, max CpGs with &gt;10X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CpG islands -  definition and some facts</a:t>
            </a:r>
            <a:endParaRPr/>
          </a:p>
        </p:txBody>
      </p:sp>
      <p:sp>
        <p:nvSpPr>
          <p:cNvPr id="85" name="Google Shape;85;p17"/>
          <p:cNvSpPr txBox="1"/>
          <p:nvPr/>
        </p:nvSpPr>
        <p:spPr>
          <a:xfrm>
            <a:off x="284300" y="1295575"/>
            <a:ext cx="7206600" cy="3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length greater than 200bp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G+C content greater than 50%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a ratio of observed to expected CpG greater than 0.6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Major regulatory units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Methylation of CpG islands in promoters represses transcription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90% are constitutively unmethylated, enriched for H3K4 methylation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methylated CpG Islands are often intergenic or intragenic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60-75% of genes have them in their promoters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CpG islands - genomic structure</a:t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9375" y="1064700"/>
            <a:ext cx="5260276" cy="2919576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/>
        </p:nvSpPr>
        <p:spPr>
          <a:xfrm>
            <a:off x="7015075" y="3416400"/>
            <a:ext cx="1185900" cy="6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sea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8"/>
          <p:cNvSpPr txBox="1"/>
          <p:nvPr/>
        </p:nvSpPr>
        <p:spPr>
          <a:xfrm>
            <a:off x="735450" y="3430200"/>
            <a:ext cx="1185900" cy="6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sea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3289350"/>
            <a:ext cx="612499" cy="612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76375" y="3301625"/>
            <a:ext cx="612499" cy="61249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8"/>
          <p:cNvSpPr txBox="1"/>
          <p:nvPr/>
        </p:nvSpPr>
        <p:spPr>
          <a:xfrm>
            <a:off x="120550" y="4159000"/>
            <a:ext cx="9224700" cy="9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shores show variable tissue-specific DNA methylation patterns often altered in tumorigenesis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Alignment questions and issues</a:t>
            </a:r>
            <a:endParaRPr/>
          </a:p>
        </p:txBody>
      </p:sp>
      <p:sp>
        <p:nvSpPr>
          <p:cNvPr id="196" name="Google Shape;196;p3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Strand sequenced?</a:t>
            </a:r>
            <a:endParaRPr sz="12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US" sz="1200" dirty="0"/>
              <a:t>C</a:t>
            </a:r>
            <a:r>
              <a:rPr lang="en" sz="1200" dirty="0" err="1"/>
              <a:t>apture</a:t>
            </a:r>
            <a:r>
              <a:rPr lang="en" sz="1200" dirty="0"/>
              <a:t> methods may only capture one strand before bisulfite conversion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Directional versus non-directional libraries?</a:t>
            </a:r>
            <a:endParaRPr sz="12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 dirty="0"/>
              <a:t>Directional - only OT and OB post-bisulfite PCR strands sequenced</a:t>
            </a:r>
            <a:endParaRPr sz="12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 dirty="0"/>
              <a:t>Non-directional - all 4 possible strands sequenced (OT, CTOT, OB, CTOB)</a:t>
            </a:r>
            <a:endParaRPr sz="12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 dirty="0"/>
              <a:t>Typically only see directional, but </a:t>
            </a:r>
            <a:r>
              <a:rPr lang="en" sz="1200" dirty="0" err="1"/>
              <a:t>Bismark</a:t>
            </a:r>
            <a:r>
              <a:rPr lang="en" sz="1200" dirty="0"/>
              <a:t> has output to determine which it is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Paired versus single end</a:t>
            </a:r>
            <a:endParaRPr sz="12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 dirty="0"/>
              <a:t>Typically no reason to do paired end with RRBS or </a:t>
            </a:r>
            <a:r>
              <a:rPr lang="en" sz="1200" dirty="0" err="1"/>
              <a:t>Truseq</a:t>
            </a:r>
            <a:endParaRPr sz="1200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dirty="0"/>
              <a:t>Align to full genome or to partial genome?</a:t>
            </a:r>
            <a:endParaRPr sz="12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 dirty="0"/>
              <a:t>Whole genome = conservative approach as pulldowns and digests are not perfect</a:t>
            </a:r>
            <a:endParaRPr sz="12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 dirty="0"/>
              <a:t>Reduced genome = better mapping percentages, but are they real? Found ~8% off target alignment with </a:t>
            </a:r>
            <a:r>
              <a:rPr lang="en" sz="1200" dirty="0" err="1"/>
              <a:t>Truseq</a:t>
            </a:r>
            <a:r>
              <a:rPr lang="en" sz="1200" dirty="0"/>
              <a:t> methyl capture method</a:t>
            </a: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 dirty="0"/>
              <a:t>What about duplicate reads?</a:t>
            </a:r>
            <a:endParaRPr sz="1200" dirty="0"/>
          </a:p>
          <a:p>
            <a:pPr lvl="2" indent="-304800">
              <a:spcBef>
                <a:spcPts val="0"/>
              </a:spcBef>
              <a:buSzPts val="1200"/>
              <a:buChar char="○"/>
            </a:pPr>
            <a:r>
              <a:rPr lang="en" sz="1200" dirty="0"/>
              <a:t>Depends on application </a:t>
            </a:r>
            <a:endParaRPr sz="1200" dirty="0"/>
          </a:p>
          <a:p>
            <a: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US" sz="1200" dirty="0"/>
              <a:t>R</a:t>
            </a:r>
            <a:r>
              <a:rPr lang="en" sz="1200" dirty="0"/>
              <a:t>educed representation - don’t dedupe, assayed regions too small</a:t>
            </a:r>
            <a:endParaRPr sz="1200" dirty="0"/>
          </a:p>
          <a:p>
            <a: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US" sz="1200" dirty="0"/>
              <a:t>W</a:t>
            </a:r>
            <a:r>
              <a:rPr lang="en" sz="1200" dirty="0"/>
              <a:t>hole genome - dedupe</a:t>
            </a:r>
            <a:endParaRPr sz="1200" dirty="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Alignment</a:t>
            </a:r>
            <a:endParaRPr/>
          </a:p>
        </p:txBody>
      </p:sp>
      <p:pic>
        <p:nvPicPr>
          <p:cNvPr id="182" name="Google Shape;182;p28"/>
          <p:cNvPicPr preferRelativeResize="0"/>
          <p:nvPr/>
        </p:nvPicPr>
        <p:blipFill rotWithShape="1">
          <a:blip r:embed="rId3">
            <a:alphaModFix/>
          </a:blip>
          <a:srcRect b="31105"/>
          <a:stretch/>
        </p:blipFill>
        <p:spPr>
          <a:xfrm>
            <a:off x="680325" y="1238597"/>
            <a:ext cx="7175605" cy="3379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Assays - Bisulfite conversion</a:t>
            </a:r>
            <a:endParaRPr dirty="0"/>
          </a:p>
        </p:txBody>
      </p:sp>
      <p:sp>
        <p:nvSpPr>
          <p:cNvPr id="108" name="Google Shape;108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550" y="1152477"/>
            <a:ext cx="6676126" cy="3727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6568767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Cell composition</a:t>
            </a:r>
            <a:endParaRPr/>
          </a:p>
        </p:txBody>
      </p:sp>
      <p:sp>
        <p:nvSpPr>
          <p:cNvPr id="279" name="Google Shape;279;p41"/>
          <p:cNvSpPr txBox="1">
            <a:spLocks noGrp="1"/>
          </p:cNvSpPr>
          <p:nvPr>
            <p:ph type="body" idx="1"/>
          </p:nvPr>
        </p:nvSpPr>
        <p:spPr>
          <a:xfrm>
            <a:off x="159300" y="1152475"/>
            <a:ext cx="4323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Changes in DNA methylation may actually reflect changes in cellular composition, especially in blood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Need to adjust for cellular composition effects 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Established methods to quantitate and adjust for cell composition effects exist for arrays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Adapted but not established methods exist for RRBS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For Truseq and WGBS, can only adjust (using SVA) 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pic>
        <p:nvPicPr>
          <p:cNvPr id="280" name="Google Shape;28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2425" y="1152475"/>
            <a:ext cx="4489575" cy="204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Genomic inflation</a:t>
            </a:r>
            <a:endParaRPr/>
          </a:p>
        </p:txBody>
      </p:sp>
      <p:sp>
        <p:nvSpPr>
          <p:cNvPr id="286" name="Google Shape;286;p4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Population structure and hidden factors (eg SNPs and cell composition effects) can massively inflate pvalues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Genomic methods not appropriate as assumption of few real effects is broken</a:t>
            </a:r>
            <a:endParaRPr/>
          </a:p>
        </p:txBody>
      </p:sp>
      <p:pic>
        <p:nvPicPr>
          <p:cNvPr id="287" name="Google Shape;287;p42"/>
          <p:cNvPicPr preferRelativeResize="0"/>
          <p:nvPr/>
        </p:nvPicPr>
        <p:blipFill rotWithShape="1">
          <a:blip r:embed="rId3">
            <a:alphaModFix/>
          </a:blip>
          <a:srcRect b="50000"/>
          <a:stretch/>
        </p:blipFill>
        <p:spPr>
          <a:xfrm>
            <a:off x="370675" y="2532300"/>
            <a:ext cx="5096749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Statistical models for differential methylation</a:t>
            </a:r>
            <a:endParaRPr/>
          </a:p>
        </p:txBody>
      </p:sp>
      <p:sp>
        <p:nvSpPr>
          <p:cNvPr id="244" name="Google Shape;244;p3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Goal</a:t>
            </a:r>
            <a:endParaRPr sz="1400" b="1" dirty="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find differences in C/T ratios at loci 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Incorporate read number variation (i.e. coverage variation) for both assays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Incorporate replicates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b="1" dirty="0"/>
              <a:t>General Methods</a:t>
            </a:r>
            <a:endParaRPr sz="1400" b="1" dirty="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Fisher’s exact test - does not account for replicates or variation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Regression - logistic (</a:t>
            </a:r>
            <a:r>
              <a:rPr lang="en" sz="1400" dirty="0" err="1"/>
              <a:t>MethylKit</a:t>
            </a:r>
            <a:r>
              <a:rPr lang="en" sz="1400" dirty="0"/>
              <a:t>), beta after smoothing (</a:t>
            </a:r>
            <a:r>
              <a:rPr lang="en" sz="1400" dirty="0" err="1"/>
              <a:t>BiSeq</a:t>
            </a:r>
            <a:r>
              <a:rPr lang="en" sz="1400" dirty="0"/>
              <a:t>)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Beta-binomial model (MOABS, DSS, </a:t>
            </a:r>
            <a:r>
              <a:rPr lang="en" sz="1400" dirty="0" err="1"/>
              <a:t>MethylSig</a:t>
            </a:r>
            <a:r>
              <a:rPr lang="en" sz="1400" dirty="0"/>
              <a:t>)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dirty="0"/>
              <a:t>can account for both sampling and epigenetic variability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Bayesian, hierarchical (DSS)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b="1" dirty="0"/>
              <a:t>Packages</a:t>
            </a:r>
            <a:endParaRPr sz="1400" b="1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 b="1" dirty="0" err="1"/>
              <a:t>BiSeq</a:t>
            </a:r>
            <a:r>
              <a:rPr lang="en" sz="1400" dirty="0"/>
              <a:t>, MOABS, </a:t>
            </a:r>
            <a:r>
              <a:rPr lang="en" sz="1400" dirty="0" err="1"/>
              <a:t>MethylSig</a:t>
            </a:r>
            <a:r>
              <a:rPr lang="en" sz="1400" dirty="0"/>
              <a:t>, </a:t>
            </a:r>
            <a:r>
              <a:rPr lang="en" sz="1400" b="1" dirty="0"/>
              <a:t>DSS</a:t>
            </a:r>
            <a:r>
              <a:rPr lang="en" sz="1400" dirty="0"/>
              <a:t>, </a:t>
            </a:r>
            <a:r>
              <a:rPr lang="en" sz="1400" dirty="0" err="1"/>
              <a:t>RADMeth</a:t>
            </a:r>
            <a:r>
              <a:rPr lang="en" sz="1400" dirty="0"/>
              <a:t>, </a:t>
            </a:r>
            <a:r>
              <a:rPr lang="en" sz="1400" b="1" dirty="0"/>
              <a:t>MLML</a:t>
            </a:r>
            <a:endParaRPr sz="1400" b="1" dirty="0"/>
          </a:p>
        </p:txBody>
      </p:sp>
      <p:pic>
        <p:nvPicPr>
          <p:cNvPr id="245" name="Google Shape;24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6050" y="4029300"/>
            <a:ext cx="3977949" cy="111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Assays - Bisulfite conversion</a:t>
            </a:r>
            <a:endParaRPr dirty="0"/>
          </a:p>
        </p:txBody>
      </p:sp>
      <p:sp>
        <p:nvSpPr>
          <p:cNvPr id="108" name="Google Shape;108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550" y="1152477"/>
            <a:ext cx="6676126" cy="37270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23039A9-BFA1-DE4E-A6CF-C54504E67166}"/>
              </a:ext>
            </a:extLst>
          </p:cNvPr>
          <p:cNvSpPr txBox="1"/>
          <p:nvPr/>
        </p:nvSpPr>
        <p:spPr>
          <a:xfrm>
            <a:off x="2345634" y="1085169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7030A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4F268F-63E8-C240-AD15-401AC2BAB941}"/>
              </a:ext>
            </a:extLst>
          </p:cNvPr>
          <p:cNvSpPr txBox="1"/>
          <p:nvPr/>
        </p:nvSpPr>
        <p:spPr>
          <a:xfrm>
            <a:off x="2365512" y="3912649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7030A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B6B2FA-DC77-1D4D-94F0-21F45C03EFC1}"/>
              </a:ext>
            </a:extLst>
          </p:cNvPr>
          <p:cNvSpPr txBox="1"/>
          <p:nvPr/>
        </p:nvSpPr>
        <p:spPr>
          <a:xfrm>
            <a:off x="2352260" y="2508848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7030A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3523977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Assays</a:t>
            </a:r>
            <a:endParaRPr dirty="0"/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3948874" cy="2689302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 spcFirstLastPara="1" wrap="square" lIns="91440" tIns="91425" rIns="91425" bIns="91425" anchor="t" anchorCtr="0">
            <a:noAutofit/>
          </a:bodyPr>
          <a:lstStyle/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600" b="1" dirty="0"/>
              <a:t>The Toolkit</a:t>
            </a:r>
            <a:endParaRPr lang="en" sz="1200" b="1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 b="1" dirty="0"/>
              <a:t>Immunological</a:t>
            </a:r>
          </a:p>
          <a:p>
            <a:pPr lvl="1" indent="-304800">
              <a:spcBef>
                <a:spcPts val="0"/>
              </a:spcBef>
              <a:buSzPts val="1200"/>
            </a:pPr>
            <a:r>
              <a:rPr lang="en-US" sz="1200" dirty="0"/>
              <a:t>Antibodies (affinity based)</a:t>
            </a:r>
            <a:endParaRPr sz="1200" b="1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 b="1" dirty="0"/>
              <a:t>Enzymatic </a:t>
            </a:r>
          </a:p>
          <a:p>
            <a:pPr marL="781050" lvl="1" indent="-171450">
              <a:spcBef>
                <a:spcPts val="0"/>
              </a:spcBef>
              <a:buSzPts val="1200"/>
            </a:pPr>
            <a:r>
              <a:rPr lang="en" sz="1200" dirty="0" err="1"/>
              <a:t>MspI</a:t>
            </a:r>
            <a:r>
              <a:rPr lang="en" sz="1200" dirty="0"/>
              <a:t> – cuts at CCGG</a:t>
            </a:r>
          </a:p>
          <a:p>
            <a:pPr marL="1238250" lvl="2" indent="-171450">
              <a:spcBef>
                <a:spcPts val="0"/>
              </a:spcBef>
              <a:buSzPts val="1200"/>
            </a:pPr>
            <a:r>
              <a:rPr lang="en" sz="1200" dirty="0"/>
              <a:t>reduced representation (RRHP)</a:t>
            </a:r>
          </a:p>
          <a:p>
            <a:pPr marL="781050" lvl="1" indent="-171450">
              <a:spcBef>
                <a:spcPts val="0"/>
              </a:spcBef>
              <a:buSzPts val="1200"/>
            </a:pPr>
            <a:r>
              <a:rPr lang="en" sz="1200" dirty="0"/>
              <a:t>Tet oxidation (TAB-seq, affinity)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 b="1" dirty="0"/>
              <a:t>Chemical</a:t>
            </a:r>
          </a:p>
          <a:p>
            <a:pPr marL="457200" lvl="1" indent="-304800">
              <a:spcBef>
                <a:spcPts val="0"/>
              </a:spcBef>
              <a:buSzPts val="1200"/>
            </a:pPr>
            <a:r>
              <a:rPr lang="en-US" sz="1200" dirty="0"/>
              <a:t>O</a:t>
            </a:r>
            <a:r>
              <a:rPr lang="en" sz="1200" dirty="0" err="1"/>
              <a:t>xidation</a:t>
            </a:r>
            <a:r>
              <a:rPr lang="en" sz="1200" dirty="0"/>
              <a:t> of 5hMC (OXBS-seq)</a:t>
            </a:r>
          </a:p>
          <a:p>
            <a:pPr marL="457200" lvl="1" indent="-304800">
              <a:spcBef>
                <a:spcPts val="0"/>
              </a:spcBef>
              <a:buSzPts val="1200"/>
            </a:pPr>
            <a:r>
              <a:rPr lang="en-US" sz="1200" dirty="0"/>
              <a:t>G</a:t>
            </a:r>
            <a:r>
              <a:rPr lang="en" sz="1200" dirty="0" err="1"/>
              <a:t>lucosylation</a:t>
            </a:r>
            <a:r>
              <a:rPr lang="en" sz="1200" dirty="0"/>
              <a:t> of 5hMC (RRHP, TAB-seq, affinity)</a:t>
            </a:r>
          </a:p>
          <a:p>
            <a:pPr marL="457200" lvl="1" indent="-304800">
              <a:spcBef>
                <a:spcPts val="0"/>
              </a:spcBef>
              <a:buSzPts val="1200"/>
            </a:pPr>
            <a:r>
              <a:rPr lang="en-US" sz="1200" dirty="0"/>
              <a:t>B</a:t>
            </a:r>
            <a:r>
              <a:rPr lang="en" sz="1200" dirty="0" err="1"/>
              <a:t>isulfite</a:t>
            </a:r>
            <a:r>
              <a:rPr lang="en" sz="1200" dirty="0"/>
              <a:t> conversion of 5MC and 5hMC (OXBS-seq, TAB-seq, affinity)</a:t>
            </a:r>
          </a:p>
          <a:p>
            <a:pPr lvl="1" indent="-304800">
              <a:spcBef>
                <a:spcPts val="0"/>
              </a:spcBef>
              <a:buSzPts val="1200"/>
            </a:pPr>
            <a:endParaRPr lang="en" sz="800" b="1" dirty="0"/>
          </a:p>
          <a:p>
            <a:pPr marL="609600" lvl="1" indent="0">
              <a:spcBef>
                <a:spcPts val="0"/>
              </a:spcBef>
              <a:buSzPts val="1200"/>
              <a:buNone/>
            </a:pPr>
            <a:endParaRPr lang="en" sz="1200" dirty="0"/>
          </a:p>
          <a:p>
            <a:pPr marL="18288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200" dirty="0"/>
          </a:p>
        </p:txBody>
      </p:sp>
      <p:sp>
        <p:nvSpPr>
          <p:cNvPr id="5" name="Google Shape;102;p19">
            <a:extLst>
              <a:ext uri="{FF2B5EF4-FFF2-40B4-BE49-F238E27FC236}">
                <a16:creationId xmlns:a16="http://schemas.microsoft.com/office/drawing/2014/main" id="{594B97F2-A58C-094E-AC59-6154ECC5D565}"/>
              </a:ext>
            </a:extLst>
          </p:cNvPr>
          <p:cNvSpPr txBox="1">
            <a:spLocks/>
          </p:cNvSpPr>
          <p:nvPr/>
        </p:nvSpPr>
        <p:spPr>
          <a:xfrm>
            <a:off x="4572000" y="1017725"/>
            <a:ext cx="3948874" cy="3567265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4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52400" indent="0">
              <a:buSzPts val="1200"/>
              <a:buFont typeface="Arial"/>
              <a:buNone/>
            </a:pPr>
            <a:r>
              <a:rPr lang="en-US" sz="1600" b="1" dirty="0"/>
              <a:t>Assay targets</a:t>
            </a:r>
            <a:endParaRPr lang="en-US" sz="1200" b="1" dirty="0"/>
          </a:p>
          <a:p>
            <a:pPr indent="-304800">
              <a:buSzPts val="1200"/>
              <a:buFont typeface="Arial"/>
              <a:buAutoNum type="arabicPeriod"/>
            </a:pPr>
            <a:r>
              <a:rPr lang="en-US" sz="1200" b="1" dirty="0"/>
              <a:t>Whole genome</a:t>
            </a:r>
          </a:p>
          <a:p>
            <a:pPr lvl="1" indent="-304800">
              <a:spcBef>
                <a:spcPts val="0"/>
              </a:spcBef>
              <a:buSzPts val="1200"/>
            </a:pPr>
            <a:r>
              <a:rPr lang="en-US" sz="1200" dirty="0"/>
              <a:t>Expensive</a:t>
            </a:r>
          </a:p>
          <a:p>
            <a:pPr indent="-304800">
              <a:buSzPts val="1200"/>
              <a:buFont typeface="Arial"/>
              <a:buAutoNum type="arabicPeriod"/>
            </a:pPr>
            <a:r>
              <a:rPr lang="en-US" sz="1200" b="1" dirty="0"/>
              <a:t>Reduced representation </a:t>
            </a:r>
          </a:p>
          <a:p>
            <a:pPr indent="-304800">
              <a:buSzPts val="1200"/>
            </a:pPr>
            <a:r>
              <a:rPr lang="en-US" sz="1200" dirty="0"/>
              <a:t>Target regions enriched for </a:t>
            </a:r>
            <a:r>
              <a:rPr lang="en-US" sz="1200" dirty="0" err="1"/>
              <a:t>CpGs</a:t>
            </a:r>
            <a:r>
              <a:rPr lang="en-US" sz="1200" dirty="0"/>
              <a:t> </a:t>
            </a:r>
          </a:p>
          <a:p>
            <a:pPr indent="-304800">
              <a:buSzPts val="1200"/>
            </a:pPr>
            <a:r>
              <a:rPr lang="en-US" sz="1200" dirty="0"/>
              <a:t>Cheaper but incomplete</a:t>
            </a:r>
          </a:p>
          <a:p>
            <a:pPr marL="781050" lvl="1" indent="-171450">
              <a:spcBef>
                <a:spcPts val="0"/>
              </a:spcBef>
              <a:buSzPts val="1200"/>
            </a:pPr>
            <a:r>
              <a:rPr lang="en-US" sz="1200" dirty="0"/>
              <a:t>Enzymatic: </a:t>
            </a:r>
          </a:p>
          <a:p>
            <a:pPr marL="1238250" lvl="2" indent="-171450">
              <a:spcBef>
                <a:spcPts val="0"/>
              </a:spcBef>
              <a:buSzPts val="1200"/>
            </a:pPr>
            <a:r>
              <a:rPr lang="en-US" sz="1200" dirty="0" err="1"/>
              <a:t>MspI</a:t>
            </a:r>
            <a:r>
              <a:rPr lang="en-US" sz="1200" dirty="0"/>
              <a:t> cuts at CCGG</a:t>
            </a:r>
          </a:p>
          <a:p>
            <a:pPr marL="1238250" lvl="2" indent="-171450">
              <a:spcBef>
                <a:spcPts val="0"/>
              </a:spcBef>
              <a:buSzPts val="1200"/>
            </a:pPr>
            <a:r>
              <a:rPr lang="en-US" sz="1200" dirty="0"/>
              <a:t>Size select fragments</a:t>
            </a:r>
          </a:p>
          <a:p>
            <a:pPr marL="1066800" lvl="2" indent="0">
              <a:spcBef>
                <a:spcPts val="0"/>
              </a:spcBef>
              <a:buSzPts val="1200"/>
              <a:buNone/>
            </a:pPr>
            <a:r>
              <a:rPr lang="en-US" sz="1200" dirty="0"/>
              <a:t>More incomplete, messy, double stranded possible</a:t>
            </a:r>
          </a:p>
          <a:p>
            <a:pPr marL="781050" lvl="1" indent="-171450">
              <a:spcBef>
                <a:spcPts val="0"/>
              </a:spcBef>
              <a:buSzPts val="1200"/>
            </a:pPr>
            <a:r>
              <a:rPr lang="en-US" sz="1200" dirty="0"/>
              <a:t>Pulldown</a:t>
            </a:r>
          </a:p>
          <a:p>
            <a:pPr marL="1238250" lvl="2" indent="-171450">
              <a:spcBef>
                <a:spcPts val="0"/>
              </a:spcBef>
              <a:buSzPts val="1200"/>
            </a:pPr>
            <a:r>
              <a:rPr lang="en-US" sz="1200" dirty="0"/>
              <a:t>Exome-style</a:t>
            </a:r>
          </a:p>
          <a:p>
            <a:pPr marL="1066800" lvl="2" indent="0">
              <a:spcBef>
                <a:spcPts val="0"/>
              </a:spcBef>
              <a:buSzPts val="1200"/>
              <a:buNone/>
            </a:pPr>
            <a:r>
              <a:rPr lang="en-US" sz="1200" dirty="0"/>
              <a:t>Complete, clean, single strand only</a:t>
            </a:r>
          </a:p>
          <a:p>
            <a:pPr lvl="1" indent="-304800">
              <a:spcBef>
                <a:spcPts val="0"/>
              </a:spcBef>
              <a:buSzPts val="1200"/>
            </a:pPr>
            <a:endParaRPr lang="en-US" sz="800" b="1" dirty="0"/>
          </a:p>
          <a:p>
            <a:pPr marL="609600" lvl="1" indent="0">
              <a:spcBef>
                <a:spcPts val="0"/>
              </a:spcBef>
              <a:buSzPts val="1200"/>
              <a:buFont typeface="Arial"/>
              <a:buNone/>
            </a:pPr>
            <a:endParaRPr lang="en-US" sz="1200" dirty="0"/>
          </a:p>
          <a:p>
            <a:pPr marL="1828800" indent="0">
              <a:spcBef>
                <a:spcPts val="1600"/>
              </a:spcBef>
              <a:spcAft>
                <a:spcPts val="1600"/>
              </a:spcAft>
              <a:buFont typeface="Arial"/>
              <a:buNone/>
            </a:pPr>
            <a:endParaRPr lang="en-US" sz="1200" dirty="0"/>
          </a:p>
        </p:txBody>
      </p:sp>
      <p:sp>
        <p:nvSpPr>
          <p:cNvPr id="6" name="Google Shape;102;p19">
            <a:extLst>
              <a:ext uri="{FF2B5EF4-FFF2-40B4-BE49-F238E27FC236}">
                <a16:creationId xmlns:a16="http://schemas.microsoft.com/office/drawing/2014/main" id="{45C6AA6B-48FD-5E4C-B247-D79A3B00B53D}"/>
              </a:ext>
            </a:extLst>
          </p:cNvPr>
          <p:cNvSpPr txBox="1">
            <a:spLocks/>
          </p:cNvSpPr>
          <p:nvPr/>
        </p:nvSpPr>
        <p:spPr>
          <a:xfrm>
            <a:off x="311700" y="3793525"/>
            <a:ext cx="3948874" cy="791465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spcFirstLastPara="1" wrap="square" lIns="9144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52400" indent="0">
              <a:buSzPts val="1200"/>
              <a:buFont typeface="Arial"/>
              <a:buNone/>
            </a:pPr>
            <a:r>
              <a:rPr lang="en-US" sz="1600" b="1" dirty="0"/>
              <a:t>Resolution</a:t>
            </a:r>
            <a:endParaRPr lang="en-US" sz="1200" b="1" dirty="0"/>
          </a:p>
          <a:p>
            <a:pPr indent="-304800">
              <a:buSzPts val="1200"/>
              <a:buFont typeface="Arial"/>
              <a:buAutoNum type="arabicPeriod"/>
            </a:pPr>
            <a:r>
              <a:rPr lang="en-US" sz="1200" b="1" dirty="0"/>
              <a:t>Regional - affinity</a:t>
            </a:r>
          </a:p>
          <a:p>
            <a:pPr indent="-304800">
              <a:buSzPts val="1200"/>
              <a:buFont typeface="Arial"/>
              <a:buAutoNum type="arabicPeriod"/>
            </a:pPr>
            <a:r>
              <a:rPr lang="en-US" sz="1200" b="1" dirty="0"/>
              <a:t>Single base – bisulfite methods</a:t>
            </a:r>
          </a:p>
          <a:p>
            <a:pPr lvl="1" indent="-304800">
              <a:spcBef>
                <a:spcPts val="0"/>
              </a:spcBef>
              <a:buSzPts val="1200"/>
            </a:pPr>
            <a:endParaRPr lang="en-US" sz="800" b="1" dirty="0"/>
          </a:p>
          <a:p>
            <a:pPr marL="1828800" indent="0">
              <a:spcBef>
                <a:spcPts val="1600"/>
              </a:spcBef>
              <a:spcAft>
                <a:spcPts val="1600"/>
              </a:spcAft>
              <a:buFont typeface="Arial"/>
              <a:buNone/>
            </a:pP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54D13-C46E-1443-89F7-0898151CF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Assays - Affinity based profiling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94F868-EAF2-8E41-97E7-F070749136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505812" cy="3416400"/>
          </a:xfrm>
        </p:spPr>
        <p:txBody>
          <a:bodyPr/>
          <a:lstStyle/>
          <a:p>
            <a:r>
              <a:rPr lang="en-US" dirty="0"/>
              <a:t>“hMeDIP-seq”</a:t>
            </a:r>
          </a:p>
          <a:p>
            <a:r>
              <a:rPr lang="en-US" dirty="0"/>
              <a:t>Either direct pulldown or via chemical conversion labelling intermediary</a:t>
            </a:r>
          </a:p>
          <a:p>
            <a:r>
              <a:rPr lang="en-US" dirty="0"/>
              <a:t>CMS = cytosine-5-methylenesulfonate </a:t>
            </a:r>
          </a:p>
          <a:p>
            <a:pPr lvl="1"/>
            <a:r>
              <a:rPr lang="en-US" dirty="0"/>
              <a:t>Highly immunogenic</a:t>
            </a:r>
          </a:p>
          <a:p>
            <a:pPr lvl="1"/>
            <a:endParaRPr lang="en-US" dirty="0"/>
          </a:p>
          <a:p>
            <a:r>
              <a:rPr lang="en-US" dirty="0"/>
              <a:t>biased towards highly </a:t>
            </a:r>
            <a:r>
              <a:rPr lang="en-US" dirty="0" err="1"/>
              <a:t>hydroxymethylated</a:t>
            </a:r>
            <a:r>
              <a:rPr lang="en-US" dirty="0"/>
              <a:t> regions</a:t>
            </a: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DE7D2CDD-DC71-6541-9830-580C7A0AA1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10" t="8652" r="41514"/>
          <a:stretch/>
        </p:blipFill>
        <p:spPr>
          <a:xfrm>
            <a:off x="5360504" y="1080484"/>
            <a:ext cx="3471796" cy="406301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140F9CF-A9E1-C84D-95C1-29E363D15015}"/>
              </a:ext>
            </a:extLst>
          </p:cNvPr>
          <p:cNvSpPr/>
          <p:nvPr/>
        </p:nvSpPr>
        <p:spPr>
          <a:xfrm>
            <a:off x="0" y="4698475"/>
            <a:ext cx="48568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i="1" dirty="0" err="1"/>
              <a:t>Ficz</a:t>
            </a:r>
            <a:r>
              <a:rPr lang="en-US" sz="800" i="1" dirty="0"/>
              <a:t> et al. Dynamic regulation of 5-hydroxymethylcytosine in mouse ES cells and during differentiation. Nature. 2011 May 19;473(7347):398-402. </a:t>
            </a:r>
          </a:p>
        </p:txBody>
      </p:sp>
    </p:spTree>
    <p:extLst>
      <p:ext uri="{BB962C8B-B14F-4D97-AF65-F5344CB8AC3E}">
        <p14:creationId xmlns:p14="http://schemas.microsoft.com/office/powerpoint/2010/main" val="418276415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2710</Words>
  <Application>Microsoft Macintosh PowerPoint</Application>
  <PresentationFormat>On-screen Show (16:9)</PresentationFormat>
  <Paragraphs>670</Paragraphs>
  <Slides>62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6" baseType="lpstr">
      <vt:lpstr>Arial Narrow</vt:lpstr>
      <vt:lpstr>Calibri</vt:lpstr>
      <vt:lpstr>Arial</vt:lpstr>
      <vt:lpstr>Simple Light</vt:lpstr>
      <vt:lpstr>A Whirlwind tour of (Hydroxy)Methylation Analysis</vt:lpstr>
      <vt:lpstr>Outline</vt:lpstr>
      <vt:lpstr>DNA methylation - why care?</vt:lpstr>
      <vt:lpstr>DNA methylation - genomic structure</vt:lpstr>
      <vt:lpstr>DNA hydroxymethylation</vt:lpstr>
      <vt:lpstr>Assays - Bisulfite conversion</vt:lpstr>
      <vt:lpstr>Assays - Bisulfite conversion</vt:lpstr>
      <vt:lpstr>Assays</vt:lpstr>
      <vt:lpstr>Assays - Affinity based profiling</vt:lpstr>
      <vt:lpstr>RRHP</vt:lpstr>
      <vt:lpstr>Assays - TAB-seq</vt:lpstr>
      <vt:lpstr>Assays - OXBS-seq</vt:lpstr>
      <vt:lpstr>An OXBS-seq experiment</vt:lpstr>
      <vt:lpstr>Quality metrics – base sequence content</vt:lpstr>
      <vt:lpstr>Quality metrics - bisulfite conversion rate</vt:lpstr>
      <vt:lpstr>CEGX controls – conversion</vt:lpstr>
      <vt:lpstr>Preprocessing - trimming</vt:lpstr>
      <vt:lpstr>M-bias plots</vt:lpstr>
      <vt:lpstr>Alignment</vt:lpstr>
      <vt:lpstr>Choice of Aligner</vt:lpstr>
      <vt:lpstr>Summarized alignment data</vt:lpstr>
      <vt:lpstr>Measuring hydroxymethylation</vt:lpstr>
      <vt:lpstr>Measuring hydroxymethylation – our first pass</vt:lpstr>
      <vt:lpstr>Measuring hydroxymethylation – better method</vt:lpstr>
      <vt:lpstr>Measuring hydroxymethylation – number of sites</vt:lpstr>
      <vt:lpstr>PowerPoint Presentation</vt:lpstr>
      <vt:lpstr>Statistical models – incorporating replicates </vt:lpstr>
      <vt:lpstr>PowerPoint Presentation</vt:lpstr>
      <vt:lpstr>RRHP</vt:lpstr>
      <vt:lpstr>RRHP experiment</vt:lpstr>
      <vt:lpstr>Correlating RRHP results to gene expression levels</vt:lpstr>
      <vt:lpstr>Effects of Tet2 kd on 5hMC levels in corneal epithelium</vt:lpstr>
      <vt:lpstr>Differential Expression in Tet2 knockdowns</vt:lpstr>
      <vt:lpstr>Genomic context of 5hMC changes</vt:lpstr>
      <vt:lpstr>5hMC change versus gene expression changes</vt:lpstr>
      <vt:lpstr>Regularized and bias adjusted 5hMC change versus expression change </vt:lpstr>
      <vt:lpstr>…from the Zymo RRHP FAQ</vt:lpstr>
      <vt:lpstr>RRHP – future plans</vt:lpstr>
      <vt:lpstr>Acknowledgements</vt:lpstr>
      <vt:lpstr>PowerPoint Presentation</vt:lpstr>
      <vt:lpstr>PowerPoint Presentation</vt:lpstr>
      <vt:lpstr>PowerPoint Presentation</vt:lpstr>
      <vt:lpstr>Working with the summarized data</vt:lpstr>
      <vt:lpstr>SNPs</vt:lpstr>
      <vt:lpstr>DMRs versus DMLs</vt:lpstr>
      <vt:lpstr>DMR methods</vt:lpstr>
      <vt:lpstr>Some recent DMR results</vt:lpstr>
      <vt:lpstr>PowerPoint Presentation</vt:lpstr>
      <vt:lpstr>Annotation - Typical approaches</vt:lpstr>
      <vt:lpstr>Annotation - problems </vt:lpstr>
      <vt:lpstr>Technologies - microarray </vt:lpstr>
      <vt:lpstr>PowerPoint Presentation</vt:lpstr>
      <vt:lpstr>Bisulfite methods</vt:lpstr>
      <vt:lpstr>RRBS - Reduced Representation Bisulfite Sequencing</vt:lpstr>
      <vt:lpstr>Illumina Truseq EPIC Methyl Capture</vt:lpstr>
      <vt:lpstr>CpG islands -  definition and some facts</vt:lpstr>
      <vt:lpstr>CpG islands - genomic structure</vt:lpstr>
      <vt:lpstr>Alignment questions and issues</vt:lpstr>
      <vt:lpstr>Alignment</vt:lpstr>
      <vt:lpstr>Cell composition</vt:lpstr>
      <vt:lpstr>Genomic inflation</vt:lpstr>
      <vt:lpstr>Statistical models for differential methylation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Whirlwind tour of (Hydroxy)Methylation Analysis</dc:title>
  <dc:creator>Hutchinson, John N</dc:creator>
  <cp:lastModifiedBy>Hutchinson, John N</cp:lastModifiedBy>
  <cp:revision>13</cp:revision>
  <dcterms:created xsi:type="dcterms:W3CDTF">2020-04-16T00:53:00Z</dcterms:created>
  <dcterms:modified xsi:type="dcterms:W3CDTF">2020-04-16T16:01:29Z</dcterms:modified>
</cp:coreProperties>
</file>